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6" r:id="rId2"/>
    <p:sldId id="293" r:id="rId3"/>
    <p:sldId id="267" r:id="rId4"/>
    <p:sldId id="258" r:id="rId5"/>
    <p:sldId id="295" r:id="rId6"/>
    <p:sldId id="288" r:id="rId7"/>
    <p:sldId id="278" r:id="rId8"/>
    <p:sldId id="296" r:id="rId9"/>
    <p:sldId id="294" r:id="rId10"/>
    <p:sldId id="279" r:id="rId11"/>
    <p:sldId id="289" r:id="rId12"/>
    <p:sldId id="297" r:id="rId13"/>
    <p:sldId id="303" r:id="rId14"/>
    <p:sldId id="304" r:id="rId15"/>
    <p:sldId id="305" r:id="rId16"/>
    <p:sldId id="306" r:id="rId17"/>
    <p:sldId id="307" r:id="rId18"/>
    <p:sldId id="308" r:id="rId19"/>
    <p:sldId id="310" r:id="rId20"/>
    <p:sldId id="314" r:id="rId21"/>
    <p:sldId id="315" r:id="rId22"/>
    <p:sldId id="316" r:id="rId23"/>
    <p:sldId id="317" r:id="rId24"/>
    <p:sldId id="318" r:id="rId25"/>
    <p:sldId id="280" r:id="rId26"/>
    <p:sldId id="311" r:id="rId27"/>
    <p:sldId id="313" r:id="rId28"/>
    <p:sldId id="291" r:id="rId29"/>
    <p:sldId id="292" r:id="rId30"/>
    <p:sldId id="321" r:id="rId31"/>
    <p:sldId id="320" r:id="rId32"/>
    <p:sldId id="285" r:id="rId33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5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778495"/>
    <a:srgbClr val="E6E6E6"/>
    <a:srgbClr val="EBF6FC"/>
    <a:srgbClr val="36A9AC"/>
    <a:srgbClr val="D61E42"/>
    <a:srgbClr val="A80C26"/>
    <a:srgbClr val="2261A6"/>
    <a:srgbClr val="DF2736"/>
    <a:srgbClr val="495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660"/>
  </p:normalViewPr>
  <p:slideViewPr>
    <p:cSldViewPr snapToGrid="0">
      <p:cViewPr>
        <p:scale>
          <a:sx n="80" d="100"/>
          <a:sy n="80" d="100"/>
        </p:scale>
        <p:origin x="-138" y="-12"/>
      </p:cViewPr>
      <p:guideLst>
        <p:guide orient="horz" pos="4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27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C49B2-44E8-4EFD-A97B-B11A258AE913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B3AF3-F35D-4318-B7D7-AB8D96882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48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124df41d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124df41d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124df41da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124df41da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资源均衡、协同低效、关注点分离、</a:t>
            </a:r>
          </a:p>
          <a:p>
            <a:r>
              <a:t>多端不一致、协议约定成本高。</a:t>
            </a:r>
          </a:p>
          <a:p>
            <a:r>
              <a:t>产能非线性。</a:t>
            </a:r>
          </a:p>
          <a:p>
            <a:endParaRPr/>
          </a:p>
          <a:p>
            <a:r>
              <a:t>更多问题：</a:t>
            </a:r>
          </a:p>
          <a:p>
            <a:endParaRPr/>
          </a:p>
          <a:p>
            <a:r>
              <a:t>- 如何消除云端技术壁垒</a:t>
            </a:r>
          </a:p>
          <a:p>
            <a:r>
              <a:t>　　- 让客户端同学能写服务端</a:t>
            </a:r>
          </a:p>
          <a:p>
            <a:r>
              <a:t>　　- 让服务端同学能写客户端</a:t>
            </a:r>
          </a:p>
          <a:p>
            <a:endParaRPr/>
          </a:p>
          <a:p>
            <a:r>
              <a:t>- 如何使工作总量减少 ( 1+1&lt;2 )</a:t>
            </a:r>
          </a:p>
          <a:p>
            <a:r>
              <a:t>　　- 如果只是工作量转移，价值何在</a:t>
            </a:r>
          </a:p>
          <a:p>
            <a:endParaRPr/>
          </a:p>
          <a:p>
            <a:r>
              <a:t>- 如何发挥带来的业务关注点聚焦红利</a:t>
            </a:r>
          </a:p>
          <a:p>
            <a:r>
              <a:t>　　- 业务同学的成长空间？</a:t>
            </a:r>
          </a:p>
          <a:p>
            <a:endParaRPr/>
          </a:p>
          <a:p>
            <a:r>
              <a:t>- 如何促进生产关系重塑</a:t>
            </a:r>
          </a:p>
          <a:p>
            <a:r>
              <a:t>　　- 生产关系如何适应新的生产力？</a:t>
            </a:r>
          </a:p>
          <a:p>
            <a:endParaRPr/>
          </a:p>
          <a:p>
            <a:r>
              <a:t>客户端同学写服务端</a:t>
            </a:r>
          </a:p>
          <a:p>
            <a:endParaRPr/>
          </a:p>
          <a:p>
            <a:r>
              <a:t>Serverless化</a:t>
            </a:r>
          </a:p>
          <a:p>
            <a:r>
              <a:t>　（FaaS，Service Mesh）</a:t>
            </a:r>
          </a:p>
          <a:p>
            <a:r>
              <a:t>公用组件</a:t>
            </a:r>
          </a:p>
          <a:p>
            <a:r>
              <a:t>   （消息、缓存、KV、关系DB）</a:t>
            </a:r>
          </a:p>
          <a:p>
            <a:endParaRPr/>
          </a:p>
          <a:p>
            <a:r>
              <a:t>服务端同学写客户端</a:t>
            </a:r>
          </a:p>
          <a:p>
            <a:endParaRPr/>
          </a:p>
          <a:p>
            <a:r>
              <a:t>UI2Code　</a:t>
            </a:r>
          </a:p>
          <a:p>
            <a:r>
              <a:t>　　(根据图片生成UI代码)</a:t>
            </a:r>
          </a:p>
          <a:p>
            <a:r>
              <a:t>页面代码模板化</a:t>
            </a:r>
          </a:p>
          <a:p>
            <a:r>
              <a:t>       (页面容器，数据管理)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资源均衡、协同低效、关注点分离、</a:t>
            </a:r>
          </a:p>
          <a:p>
            <a:r>
              <a:t>多端不一致、协议约定成本高。</a:t>
            </a:r>
          </a:p>
          <a:p>
            <a:r>
              <a:t>产能非线性。</a:t>
            </a:r>
          </a:p>
          <a:p>
            <a:endParaRPr/>
          </a:p>
          <a:p>
            <a:r>
              <a:t>更多问题：</a:t>
            </a:r>
          </a:p>
          <a:p>
            <a:endParaRPr/>
          </a:p>
          <a:p>
            <a:r>
              <a:t>- 如何消除云端技术壁垒</a:t>
            </a:r>
          </a:p>
          <a:p>
            <a:r>
              <a:t>　　- 让客户端同学能写服务端</a:t>
            </a:r>
          </a:p>
          <a:p>
            <a:r>
              <a:t>　　- 让服务端同学能写客户端</a:t>
            </a:r>
          </a:p>
          <a:p>
            <a:endParaRPr/>
          </a:p>
          <a:p>
            <a:r>
              <a:t>- 如何使工作总量减少 ( 1+1&lt;2 )</a:t>
            </a:r>
          </a:p>
          <a:p>
            <a:r>
              <a:t>　　- 如果只是工作量转移，价值何在</a:t>
            </a:r>
          </a:p>
          <a:p>
            <a:endParaRPr/>
          </a:p>
          <a:p>
            <a:r>
              <a:t>- 如何发挥带来的业务关注点聚焦红利</a:t>
            </a:r>
          </a:p>
          <a:p>
            <a:r>
              <a:t>　　- 业务同学的成长空间？</a:t>
            </a:r>
          </a:p>
          <a:p>
            <a:endParaRPr/>
          </a:p>
          <a:p>
            <a:r>
              <a:t>- 如何促进生产关系重塑</a:t>
            </a:r>
          </a:p>
          <a:p>
            <a:r>
              <a:t>　　- 生产关系如何适应新的生产力？</a:t>
            </a:r>
          </a:p>
          <a:p>
            <a:endParaRPr/>
          </a:p>
          <a:p>
            <a:r>
              <a:t>客户端同学写服务端</a:t>
            </a:r>
          </a:p>
          <a:p>
            <a:endParaRPr/>
          </a:p>
          <a:p>
            <a:r>
              <a:t>Serverless化</a:t>
            </a:r>
          </a:p>
          <a:p>
            <a:r>
              <a:t>　（FaaS，Service Mesh）</a:t>
            </a:r>
          </a:p>
          <a:p>
            <a:r>
              <a:t>公用组件</a:t>
            </a:r>
          </a:p>
          <a:p>
            <a:r>
              <a:t>   （消息、缓存、KV、关系DB）</a:t>
            </a:r>
          </a:p>
          <a:p>
            <a:endParaRPr/>
          </a:p>
          <a:p>
            <a:r>
              <a:t>服务端同学写客户端</a:t>
            </a:r>
          </a:p>
          <a:p>
            <a:endParaRPr/>
          </a:p>
          <a:p>
            <a:r>
              <a:t>UI2Code　</a:t>
            </a:r>
          </a:p>
          <a:p>
            <a:r>
              <a:t>　　(根据图片生成UI代码)</a:t>
            </a:r>
          </a:p>
          <a:p>
            <a:r>
              <a:t>页面代码模板化</a:t>
            </a:r>
          </a:p>
          <a:p>
            <a:r>
              <a:t>       (页面容器，数据管理)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24df41da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124df41da_0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6ECB370-12D0-4478-B2C1-42041D354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259687" y="2514691"/>
            <a:ext cx="5787426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259687" y="1758950"/>
            <a:ext cx="5787426" cy="698591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33330" y="3647231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33330" y="3955783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2952206" y="3461657"/>
            <a:ext cx="862148" cy="287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432560" y="4502333"/>
            <a:ext cx="862148" cy="161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F495E1F-136D-4BE1-A02C-183CC0F3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70186" y="2494642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513096" y="381000"/>
            <a:ext cx="11028000" cy="99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2" tIns="121872" rIns="121872" bIns="121872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subTitle" idx="1"/>
          </p:nvPr>
        </p:nvSpPr>
        <p:spPr>
          <a:xfrm>
            <a:off x="519758" y="1041400"/>
            <a:ext cx="11028000" cy="83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2" tIns="121872" rIns="121872" bIns="121872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body" idx="2"/>
          </p:nvPr>
        </p:nvSpPr>
        <p:spPr>
          <a:xfrm>
            <a:off x="513865" y="1987200"/>
            <a:ext cx="7036000" cy="423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2" tIns="121872" rIns="121872" bIns="121872" anchor="t" anchorCtr="0">
            <a:noAutofit/>
          </a:bodyPr>
          <a:lstStyle>
            <a:lvl1pPr marL="122072" lvl="0" indent="-23058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0"/>
              <a:buFont typeface="Google Sans"/>
              <a:buChar char="●"/>
              <a:defRPr sz="2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244145" lvl="1" indent="-23058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0"/>
              <a:buFont typeface="Google Sans"/>
              <a:buChar char="○"/>
              <a:defRPr sz="2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366217" lvl="2" indent="-23058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0"/>
              <a:buFont typeface="Google Sans"/>
              <a:buChar char="■"/>
              <a:defRPr sz="2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488290" lvl="3" indent="-23058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0"/>
              <a:buFont typeface="Google Sans"/>
              <a:buChar char="●"/>
              <a:defRPr sz="2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10362" lvl="4" indent="-23058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0"/>
              <a:buFont typeface="Google Sans"/>
              <a:buChar char="○"/>
              <a:defRPr sz="2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732434" lvl="5" indent="-23058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0"/>
              <a:buFont typeface="Google Sans"/>
              <a:buChar char="■"/>
              <a:defRPr sz="2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854507" lvl="6" indent="-23058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0"/>
              <a:buFont typeface="Google Sans"/>
              <a:buChar char="●"/>
              <a:defRPr sz="2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976579" lvl="7" indent="-23058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0"/>
              <a:buFont typeface="Google Sans"/>
              <a:buChar char="○"/>
              <a:defRPr sz="2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1098652" lvl="8" indent="-23058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000"/>
              <a:buFont typeface="Google Sans"/>
              <a:buChar char="■"/>
              <a:defRPr sz="2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3116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 userDrawn="1">
  <p:cSld name="Content 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2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4897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74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4" userDrawn="1">
  <p:cSld name="Divider 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5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与副标题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693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6" r:id="rId3"/>
    <p:sldLayoutId id="2147483667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libaba/flutter_boost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github.com/alibaba-flutter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167417" y="2318856"/>
            <a:ext cx="7857164" cy="20831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 smtClean="0">
                <a:solidFill>
                  <a:srgbClr val="BCC2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过去、现在、未来</a:t>
            </a:r>
            <a:endParaRPr lang="en-US" altLang="zh-CN" sz="3600" dirty="0">
              <a:solidFill>
                <a:srgbClr val="BCC2C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828878" y="2299078"/>
            <a:ext cx="8598183" cy="723069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>
                <a:solidFill>
                  <a:srgbClr val="44546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闲鱼</a:t>
            </a:r>
            <a:r>
              <a:rPr lang="en-US" altLang="zh-CN" dirty="0" smtClean="0">
                <a:solidFill>
                  <a:srgbClr val="44546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Flutter</a:t>
            </a:r>
            <a:r>
              <a:rPr lang="zh-CN" altLang="en-US" dirty="0" smtClean="0">
                <a:solidFill>
                  <a:srgbClr val="44546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技术的演进和创新</a:t>
            </a:r>
            <a:endParaRPr lang="zh-CN" altLang="en-US" dirty="0">
              <a:solidFill>
                <a:srgbClr val="44546A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C480132D-9FED-414E-BAA6-5B6A6F16D705}"/>
              </a:ext>
            </a:extLst>
          </p:cNvPr>
          <p:cNvGrpSpPr/>
          <p:nvPr/>
        </p:nvGrpSpPr>
        <p:grpSpPr>
          <a:xfrm>
            <a:off x="4970683" y="4021262"/>
            <a:ext cx="2057400" cy="344347"/>
            <a:chOff x="4938711" y="4474429"/>
            <a:chExt cx="2057400" cy="34434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xmlns="" id="{3ED3BC35-162A-4DD5-A4A1-56A786A4EA34}"/>
                </a:ext>
              </a:extLst>
            </p:cNvPr>
            <p:cNvSpPr/>
            <p:nvPr/>
          </p:nvSpPr>
          <p:spPr>
            <a:xfrm>
              <a:off x="4938711" y="4474429"/>
              <a:ext cx="2057400" cy="31668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xmlns="" id="{215F54D3-AD02-44F5-BFB8-CC9DF19D62CE}"/>
                </a:ext>
              </a:extLst>
            </p:cNvPr>
            <p:cNvSpPr txBox="1"/>
            <p:nvPr/>
          </p:nvSpPr>
          <p:spPr>
            <a:xfrm>
              <a:off x="5195886" y="4480222"/>
              <a:ext cx="1800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44546A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分享人：邬吉风</a:t>
              </a:r>
              <a:endParaRPr lang="zh-CN" altLang="en-US" sz="1600" dirty="0">
                <a:solidFill>
                  <a:srgbClr val="44546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171" y="4921621"/>
            <a:ext cx="706524" cy="356182"/>
          </a:xfrm>
          <a:prstGeom prst="rect">
            <a:avLst/>
          </a:prstGeom>
        </p:spPr>
      </p:pic>
      <p:sp>
        <p:nvSpPr>
          <p:cNvPr id="15" name="标题 3"/>
          <p:cNvSpPr txBox="1">
            <a:spLocks/>
          </p:cNvSpPr>
          <p:nvPr/>
        </p:nvSpPr>
        <p:spPr>
          <a:xfrm>
            <a:off x="5034634" y="5157012"/>
            <a:ext cx="2132884" cy="5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dirty="0" smtClean="0">
                <a:solidFill>
                  <a:srgbClr val="44546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图灵社区</a:t>
            </a:r>
            <a:endParaRPr lang="zh-CN" altLang="en-US" sz="1600" dirty="0">
              <a:solidFill>
                <a:srgbClr val="44546A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14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Flutter </a:t>
            </a:r>
            <a:r>
              <a:rPr lang="zh-CN" altLang="en-US" dirty="0" smtClean="0">
                <a:solidFill>
                  <a:schemeClr val="tx2"/>
                </a:solidFill>
              </a:rPr>
              <a:t>规模化应用</a:t>
            </a:r>
            <a:r>
              <a:rPr lang="en-US" altLang="zh-CN" dirty="0" smtClean="0">
                <a:solidFill>
                  <a:schemeClr val="tx2"/>
                </a:solidFill>
              </a:rPr>
              <a:t> Fish </a:t>
            </a:r>
            <a:r>
              <a:rPr lang="en-US" altLang="zh-CN" dirty="0" err="1" smtClean="0">
                <a:solidFill>
                  <a:schemeClr val="tx2"/>
                </a:solidFill>
              </a:rPr>
              <a:t>Redux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18BE1EAA-DA91-4B9A-837F-78A0ED20EE18}"/>
              </a:ext>
            </a:extLst>
          </p:cNvPr>
          <p:cNvSpPr txBox="1"/>
          <p:nvPr/>
        </p:nvSpPr>
        <p:spPr>
          <a:xfrm>
            <a:off x="3294135" y="2482121"/>
            <a:ext cx="1073575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3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47" y="2025316"/>
            <a:ext cx="4343400" cy="4051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351" y="975895"/>
            <a:ext cx="3314700" cy="5321300"/>
          </a:xfrm>
          <a:prstGeom prst="rect">
            <a:avLst/>
          </a:prstGeom>
        </p:spPr>
      </p:pic>
      <p:sp>
        <p:nvSpPr>
          <p:cNvPr id="7" name="Flutter是什么"/>
          <p:cNvSpPr txBox="1">
            <a:spLocks noGrp="1"/>
          </p:cNvSpPr>
          <p:nvPr>
            <p:ph type="title" idx="4294967295"/>
          </p:nvPr>
        </p:nvSpPr>
        <p:spPr>
          <a:xfrm>
            <a:off x="892969" y="182562"/>
            <a:ext cx="10406063" cy="15180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4800" dirty="0" smtClean="0">
                <a:solidFill>
                  <a:srgbClr val="44546A"/>
                </a:solidFill>
              </a:rPr>
              <a:t>Fish </a:t>
            </a:r>
            <a:r>
              <a:rPr lang="en-US" altLang="zh-CN" sz="4800" dirty="0" err="1" smtClean="0">
                <a:solidFill>
                  <a:srgbClr val="44546A"/>
                </a:solidFill>
              </a:rPr>
              <a:t>Redux</a:t>
            </a:r>
            <a:r>
              <a:rPr lang="en-US" altLang="zh-CN" sz="4800" dirty="0" smtClean="0">
                <a:solidFill>
                  <a:srgbClr val="44546A"/>
                </a:solidFill>
              </a:rPr>
              <a:t> </a:t>
            </a:r>
            <a:r>
              <a:rPr lang="zh-CN" altLang="en-US" sz="4800" dirty="0" smtClean="0">
                <a:solidFill>
                  <a:srgbClr val="44546A"/>
                </a:solidFill>
              </a:rPr>
              <a:t>是什么</a:t>
            </a:r>
            <a:endParaRPr sz="48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6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6631" y="2112212"/>
            <a:ext cx="223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命令式</a:t>
            </a:r>
            <a:r>
              <a:rPr kumimoji="1" lang="en-US" altLang="zh-CN" dirty="0" smtClean="0"/>
              <a:t> VS </a:t>
            </a:r>
            <a:r>
              <a:rPr kumimoji="1" lang="zh-CN" altLang="en-US" dirty="0" smtClean="0"/>
              <a:t>声明式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85347" y="2104189"/>
            <a:ext cx="223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对象式</a:t>
            </a:r>
            <a:r>
              <a:rPr kumimoji="1" lang="en-US" altLang="zh-CN" dirty="0" smtClean="0"/>
              <a:t> VS </a:t>
            </a:r>
            <a:r>
              <a:rPr kumimoji="1" lang="zh-CN" altLang="en-US" dirty="0" smtClean="0"/>
              <a:t>函数式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775" y="3263231"/>
            <a:ext cx="4838700" cy="2832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06588" y="2082798"/>
            <a:ext cx="281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状态管理</a:t>
            </a:r>
            <a:r>
              <a:rPr kumimoji="1" lang="en-US" altLang="zh-CN" dirty="0" smtClean="0"/>
              <a:t> VS </a:t>
            </a:r>
            <a:r>
              <a:rPr kumimoji="1" lang="en-US" altLang="zh-CN" dirty="0" err="1" smtClean="0"/>
              <a:t>setState</a:t>
            </a:r>
            <a:endParaRPr kumimoji="1" lang="zh-CN" altLang="en-US" dirty="0"/>
          </a:p>
        </p:txBody>
      </p:sp>
      <p:sp>
        <p:nvSpPr>
          <p:cNvPr id="10" name="Flutter是什么"/>
          <p:cNvSpPr txBox="1">
            <a:spLocks noGrp="1"/>
          </p:cNvSpPr>
          <p:nvPr>
            <p:ph type="title" idx="4294967295"/>
          </p:nvPr>
        </p:nvSpPr>
        <p:spPr>
          <a:xfrm>
            <a:off x="892969" y="182562"/>
            <a:ext cx="10406063" cy="15180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44546A"/>
                </a:solidFill>
              </a:rPr>
              <a:t>新老特性的对比</a:t>
            </a:r>
            <a:endParaRPr sz="48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nctional Program"/>
          <p:cNvSpPr txBox="1"/>
          <p:nvPr/>
        </p:nvSpPr>
        <p:spPr>
          <a:xfrm>
            <a:off x="348107" y="438698"/>
            <a:ext cx="3647187" cy="509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Functional Program</a:t>
            </a: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8526" y="1037568"/>
            <a:ext cx="5605276" cy="485790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1310105" y="1858211"/>
            <a:ext cx="39436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UI = </a:t>
            </a:r>
            <a:r>
              <a:rPr kumimoji="1" lang="en-US" altLang="zh-CN" sz="3200" dirty="0" smtClean="0"/>
              <a:t>f</a:t>
            </a:r>
            <a:r>
              <a:rPr kumimoji="1" lang="en-US" altLang="zh-CN" dirty="0" smtClean="0"/>
              <a:t>(state)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10105" y="2745872"/>
            <a:ext cx="39436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State= </a:t>
            </a:r>
            <a:r>
              <a:rPr kumimoji="1" lang="en-US" altLang="zh-CN" sz="3200" dirty="0" smtClean="0"/>
              <a:t>f</a:t>
            </a:r>
            <a:r>
              <a:rPr kumimoji="1" lang="en-US" altLang="zh-CN" dirty="0" smtClean="0"/>
              <a:t>(state, action)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310105" y="3687010"/>
            <a:ext cx="39436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SideEffect</a:t>
            </a:r>
            <a:r>
              <a:rPr kumimoji="1" lang="en-US" altLang="zh-CN" dirty="0" smtClean="0"/>
              <a:t> = </a:t>
            </a:r>
            <a:r>
              <a:rPr kumimoji="1" lang="en-US" altLang="zh-CN" sz="3200" dirty="0" smtClean="0"/>
              <a:t>f</a:t>
            </a:r>
            <a:r>
              <a:rPr kumimoji="1" lang="en-US" altLang="zh-CN" dirty="0" smtClean="0"/>
              <a:t>(action)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310105" y="4694993"/>
            <a:ext cx="39436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f</a:t>
            </a:r>
            <a:r>
              <a:rPr kumimoji="1" lang="en-US" altLang="zh-CN" dirty="0" smtClean="0"/>
              <a:t> = [middleware,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].reduce(f)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81321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unctional Program"/>
          <p:cNvSpPr txBox="1"/>
          <p:nvPr/>
        </p:nvSpPr>
        <p:spPr>
          <a:xfrm>
            <a:off x="348107" y="438698"/>
            <a:ext cx="3647187" cy="509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Functional Program</a:t>
            </a:r>
          </a:p>
        </p:txBody>
      </p:sp>
      <p:sp>
        <p:nvSpPr>
          <p:cNvPr id="194" name="低耦合"/>
          <p:cNvSpPr txBox="1"/>
          <p:nvPr/>
        </p:nvSpPr>
        <p:spPr>
          <a:xfrm>
            <a:off x="2963842" y="4610640"/>
            <a:ext cx="1256754" cy="5642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rgbClr val="000000"/>
                </a:solidFill>
              </a:rPr>
              <a:t>低</a:t>
            </a:r>
            <a:r>
              <a:rPr dirty="0" smtClean="0">
                <a:solidFill>
                  <a:srgbClr val="000000"/>
                </a:solidFill>
              </a:rPr>
              <a:t>耦合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95" name="易组合"/>
          <p:cNvSpPr txBox="1"/>
          <p:nvPr/>
        </p:nvSpPr>
        <p:spPr>
          <a:xfrm>
            <a:off x="5416550" y="4610640"/>
            <a:ext cx="1256754" cy="5642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rgbClr val="000000"/>
                </a:solidFill>
              </a:rPr>
              <a:t>易</a:t>
            </a:r>
            <a:r>
              <a:rPr dirty="0" smtClean="0">
                <a:solidFill>
                  <a:srgbClr val="000000"/>
                </a:solidFill>
              </a:rPr>
              <a:t>组合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198" name="成组"/>
          <p:cNvGrpSpPr/>
          <p:nvPr/>
        </p:nvGrpSpPr>
        <p:grpSpPr>
          <a:xfrm>
            <a:off x="1897392" y="2593049"/>
            <a:ext cx="2105777" cy="656836"/>
            <a:chOff x="9469" y="-10917"/>
            <a:chExt cx="2105776" cy="656834"/>
          </a:xfrm>
        </p:grpSpPr>
        <p:sp>
          <p:nvSpPr>
            <p:cNvPr id="196" name="易编写"/>
            <p:cNvSpPr txBox="1"/>
            <p:nvPr/>
          </p:nvSpPr>
          <p:spPr>
            <a:xfrm>
              <a:off x="812006" y="35213"/>
              <a:ext cx="1303239" cy="564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defTabSz="410765">
                <a:defRPr sz="3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易编写</a:t>
              </a:r>
            </a:p>
          </p:txBody>
        </p:sp>
        <p:sp>
          <p:nvSpPr>
            <p:cNvPr id="197" name="Dingbat 勾号"/>
            <p:cNvSpPr/>
            <p:nvPr/>
          </p:nvSpPr>
          <p:spPr>
            <a:xfrm>
              <a:off x="9469" y="-10917"/>
              <a:ext cx="691213" cy="65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01" name="成组"/>
          <p:cNvGrpSpPr/>
          <p:nvPr/>
        </p:nvGrpSpPr>
        <p:grpSpPr>
          <a:xfrm>
            <a:off x="4843453" y="2593049"/>
            <a:ext cx="2105778" cy="656836"/>
            <a:chOff x="9469" y="-10917"/>
            <a:chExt cx="2105776" cy="656834"/>
          </a:xfrm>
        </p:grpSpPr>
        <p:sp>
          <p:nvSpPr>
            <p:cNvPr id="199" name="易测试"/>
            <p:cNvSpPr txBox="1"/>
            <p:nvPr/>
          </p:nvSpPr>
          <p:spPr>
            <a:xfrm>
              <a:off x="812006" y="35213"/>
              <a:ext cx="1303239" cy="564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defTabSz="410765">
                <a:defRPr sz="3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易测试</a:t>
              </a:r>
            </a:p>
          </p:txBody>
        </p:sp>
        <p:sp>
          <p:nvSpPr>
            <p:cNvPr id="200" name="Dingbat 勾号"/>
            <p:cNvSpPr/>
            <p:nvPr/>
          </p:nvSpPr>
          <p:spPr>
            <a:xfrm>
              <a:off x="9469" y="-10917"/>
              <a:ext cx="691213" cy="65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04" name="成组"/>
          <p:cNvGrpSpPr/>
          <p:nvPr/>
        </p:nvGrpSpPr>
        <p:grpSpPr>
          <a:xfrm>
            <a:off x="7603693" y="2593049"/>
            <a:ext cx="2105778" cy="656836"/>
            <a:chOff x="9469" y="-10917"/>
            <a:chExt cx="2105776" cy="656834"/>
          </a:xfrm>
        </p:grpSpPr>
        <p:sp>
          <p:nvSpPr>
            <p:cNvPr id="202" name="易维护"/>
            <p:cNvSpPr txBox="1"/>
            <p:nvPr/>
          </p:nvSpPr>
          <p:spPr>
            <a:xfrm>
              <a:off x="812006" y="35213"/>
              <a:ext cx="1303239" cy="564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defTabSz="410765">
                <a:defRPr sz="3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易维护</a:t>
              </a:r>
            </a:p>
          </p:txBody>
        </p:sp>
        <p:sp>
          <p:nvSpPr>
            <p:cNvPr id="203" name="Dingbat 勾号"/>
            <p:cNvSpPr/>
            <p:nvPr/>
          </p:nvSpPr>
          <p:spPr>
            <a:xfrm>
              <a:off x="9469" y="-10917"/>
              <a:ext cx="691213" cy="65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05" name="易切面"/>
          <p:cNvSpPr txBox="1"/>
          <p:nvPr/>
        </p:nvSpPr>
        <p:spPr>
          <a:xfrm>
            <a:off x="7869257" y="4610640"/>
            <a:ext cx="1256754" cy="5642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rgbClr val="000000"/>
                </a:solidFill>
              </a:rPr>
              <a:t>易切</a:t>
            </a:r>
            <a:r>
              <a:rPr dirty="0" smtClean="0">
                <a:solidFill>
                  <a:srgbClr val="000000"/>
                </a:solidFill>
              </a:rPr>
              <a:t>面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6634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dux状态管理"/>
          <p:cNvSpPr txBox="1"/>
          <p:nvPr/>
        </p:nvSpPr>
        <p:spPr>
          <a:xfrm>
            <a:off x="411424" y="327719"/>
            <a:ext cx="2758553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Redux状态管理</a:t>
            </a:r>
          </a:p>
        </p:txBody>
      </p:sp>
      <p:pic>
        <p:nvPicPr>
          <p:cNvPr id="20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459" y="1947997"/>
            <a:ext cx="5462459" cy="2125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1773" y="1938540"/>
            <a:ext cx="3567159" cy="2144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UI树和状态管理树的重合…"/>
          <p:cNvSpPr txBox="1"/>
          <p:nvPr/>
        </p:nvSpPr>
        <p:spPr>
          <a:xfrm>
            <a:off x="5100818" y="4659655"/>
            <a:ext cx="293670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solidFill>
                  <a:srgbClr val="44546A"/>
                </a:solidFill>
              </a:rPr>
              <a:t>UI树和状态管理树的重合</a:t>
            </a:r>
          </a:p>
          <a:p>
            <a:pPr algn="ctr">
              <a:defRPr sz="3000"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ctr">
              <a:defRPr sz="3000" b="1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结构复用</a:t>
            </a:r>
          </a:p>
        </p:txBody>
      </p:sp>
    </p:spTree>
    <p:extLst>
      <p:ext uri="{BB962C8B-B14F-4D97-AF65-F5344CB8AC3E}">
        <p14:creationId xmlns:p14="http://schemas.microsoft.com/office/powerpoint/2010/main" val="141950447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 advAuto="0"/>
      <p:bldP spid="209" grpId="0" animBg="1" advAuto="0"/>
      <p:bldP spid="21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dux状态管理"/>
          <p:cNvSpPr txBox="1"/>
          <p:nvPr/>
        </p:nvSpPr>
        <p:spPr>
          <a:xfrm>
            <a:off x="411424" y="327719"/>
            <a:ext cx="2758553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Redux状态管理</a:t>
            </a:r>
          </a:p>
        </p:txBody>
      </p:sp>
      <p:grpSp>
        <p:nvGrpSpPr>
          <p:cNvPr id="215" name="成组"/>
          <p:cNvGrpSpPr/>
          <p:nvPr/>
        </p:nvGrpSpPr>
        <p:grpSpPr>
          <a:xfrm>
            <a:off x="832171" y="1975345"/>
            <a:ext cx="10325101" cy="1681894"/>
            <a:chOff x="0" y="0"/>
            <a:chExt cx="10325100" cy="1681892"/>
          </a:xfrm>
        </p:grpSpPr>
        <p:pic>
          <p:nvPicPr>
            <p:cNvPr id="21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445000" cy="16818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80100" y="0"/>
              <a:ext cx="4445000" cy="16818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8" name="成组"/>
          <p:cNvGrpSpPr/>
          <p:nvPr/>
        </p:nvGrpSpPr>
        <p:grpSpPr>
          <a:xfrm>
            <a:off x="3286354" y="4793558"/>
            <a:ext cx="6224624" cy="656836"/>
            <a:chOff x="9469" y="-10917"/>
            <a:chExt cx="6224623" cy="656834"/>
          </a:xfrm>
        </p:grpSpPr>
        <p:sp>
          <p:nvSpPr>
            <p:cNvPr id="216" name="大大降低Redux的使用复杂度"/>
            <p:cNvSpPr txBox="1"/>
            <p:nvPr/>
          </p:nvSpPr>
          <p:spPr>
            <a:xfrm>
              <a:off x="812006" y="35213"/>
              <a:ext cx="5422086" cy="564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defTabSz="410765">
                <a:defRPr sz="3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大大降低Redux的使用复杂度</a:t>
              </a:r>
            </a:p>
          </p:txBody>
        </p:sp>
        <p:sp>
          <p:nvSpPr>
            <p:cNvPr id="217" name="Dingbat 勾号"/>
            <p:cNvSpPr/>
            <p:nvPr/>
          </p:nvSpPr>
          <p:spPr>
            <a:xfrm>
              <a:off x="9469" y="-10917"/>
              <a:ext cx="691213" cy="65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19" name="线条"/>
          <p:cNvSpPr/>
          <p:nvPr/>
        </p:nvSpPr>
        <p:spPr>
          <a:xfrm>
            <a:off x="5359721" y="2816292"/>
            <a:ext cx="1270001" cy="1"/>
          </a:xfrm>
          <a:prstGeom prst="line">
            <a:avLst/>
          </a:prstGeom>
          <a:ln w="1270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61336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列表下的组件化抽象"/>
          <p:cNvSpPr txBox="1"/>
          <p:nvPr/>
        </p:nvSpPr>
        <p:spPr>
          <a:xfrm>
            <a:off x="520268" y="453454"/>
            <a:ext cx="3513782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列表下的组件化抽象</a:t>
            </a:r>
          </a:p>
        </p:txBody>
      </p:sp>
      <p:grpSp>
        <p:nvGrpSpPr>
          <p:cNvPr id="224" name="成组"/>
          <p:cNvGrpSpPr/>
          <p:nvPr/>
        </p:nvGrpSpPr>
        <p:grpSpPr>
          <a:xfrm>
            <a:off x="2121426" y="1272711"/>
            <a:ext cx="2912120" cy="3828560"/>
            <a:chOff x="0" y="0"/>
            <a:chExt cx="2912118" cy="3828559"/>
          </a:xfrm>
        </p:grpSpPr>
        <p:pic>
          <p:nvPicPr>
            <p:cNvPr id="22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912119" cy="3371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ListView"/>
            <p:cNvSpPr txBox="1"/>
            <p:nvPr/>
          </p:nvSpPr>
          <p:spPr>
            <a:xfrm>
              <a:off x="938007" y="3488394"/>
              <a:ext cx="1036105" cy="340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ListView</a:t>
              </a:r>
            </a:p>
          </p:txBody>
        </p:sp>
      </p:grpSp>
      <p:sp>
        <p:nvSpPr>
          <p:cNvPr id="225" name="Component是一种的具体组件化"/>
          <p:cNvSpPr txBox="1"/>
          <p:nvPr/>
        </p:nvSpPr>
        <p:spPr>
          <a:xfrm>
            <a:off x="1841443" y="5231607"/>
            <a:ext cx="349316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Component是一种的具体组件化</a:t>
            </a:r>
          </a:p>
        </p:txBody>
      </p:sp>
      <p:grpSp>
        <p:nvGrpSpPr>
          <p:cNvPr id="228" name="成组"/>
          <p:cNvGrpSpPr/>
          <p:nvPr/>
        </p:nvGrpSpPr>
        <p:grpSpPr>
          <a:xfrm>
            <a:off x="7299170" y="5231607"/>
            <a:ext cx="3068360" cy="888722"/>
            <a:chOff x="0" y="13405"/>
            <a:chExt cx="3068358" cy="888721"/>
          </a:xfrm>
        </p:grpSpPr>
        <p:sp>
          <p:nvSpPr>
            <p:cNvPr id="226" name="Adapter是一种虚拟的组件化"/>
            <p:cNvSpPr txBox="1"/>
            <p:nvPr/>
          </p:nvSpPr>
          <p:spPr>
            <a:xfrm>
              <a:off x="0" y="13405"/>
              <a:ext cx="3068358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Adapter是一种虚拟的组件化</a:t>
              </a:r>
            </a:p>
          </p:txBody>
        </p:sp>
        <p:sp>
          <p:nvSpPr>
            <p:cNvPr id="227" name="Like flatMap api"/>
            <p:cNvSpPr txBox="1"/>
            <p:nvPr/>
          </p:nvSpPr>
          <p:spPr>
            <a:xfrm>
              <a:off x="730784" y="522535"/>
              <a:ext cx="171932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Like flatMap api</a:t>
              </a:r>
            </a:p>
          </p:txBody>
        </p:sp>
      </p:grpSp>
      <p:grpSp>
        <p:nvGrpSpPr>
          <p:cNvPr id="231" name="成组"/>
          <p:cNvGrpSpPr/>
          <p:nvPr/>
        </p:nvGrpSpPr>
        <p:grpSpPr>
          <a:xfrm>
            <a:off x="7368804" y="1272711"/>
            <a:ext cx="2912120" cy="3830062"/>
            <a:chOff x="0" y="0"/>
            <a:chExt cx="2912118" cy="3830061"/>
          </a:xfrm>
        </p:grpSpPr>
        <p:sp>
          <p:nvSpPr>
            <p:cNvPr id="229" name="ListView-Adapter"/>
            <p:cNvSpPr txBox="1"/>
            <p:nvPr/>
          </p:nvSpPr>
          <p:spPr>
            <a:xfrm>
              <a:off x="20181" y="3486892"/>
              <a:ext cx="2871756" cy="343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ListView-Adapter</a:t>
              </a:r>
            </a:p>
          </p:txBody>
        </p:sp>
        <p:pic>
          <p:nvPicPr>
            <p:cNvPr id="230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912119" cy="3371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9085977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 advAuto="0"/>
      <p:bldP spid="225" grpId="0" animBg="1" advAuto="0"/>
      <p:bldP spid="228" grpId="0" animBg="1" advAuto="0"/>
      <p:bldP spid="231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成组"/>
          <p:cNvGrpSpPr/>
          <p:nvPr/>
        </p:nvGrpSpPr>
        <p:grpSpPr>
          <a:xfrm>
            <a:off x="889979" y="3092035"/>
            <a:ext cx="3107466" cy="656836"/>
            <a:chOff x="9469" y="-10917"/>
            <a:chExt cx="3107465" cy="656834"/>
          </a:xfrm>
        </p:grpSpPr>
        <p:sp>
          <p:nvSpPr>
            <p:cNvPr id="233" name="No Big-Cell"/>
            <p:cNvSpPr txBox="1"/>
            <p:nvPr/>
          </p:nvSpPr>
          <p:spPr>
            <a:xfrm>
              <a:off x="812006" y="35213"/>
              <a:ext cx="2304928" cy="564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defTabSz="410765">
                <a:defRPr sz="3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No Big-Cell</a:t>
              </a:r>
            </a:p>
          </p:txBody>
        </p:sp>
        <p:sp>
          <p:nvSpPr>
            <p:cNvPr id="234" name="Dingbat 勾号"/>
            <p:cNvSpPr/>
            <p:nvPr/>
          </p:nvSpPr>
          <p:spPr>
            <a:xfrm>
              <a:off x="9469" y="-10917"/>
              <a:ext cx="691213" cy="65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38" name="成组"/>
          <p:cNvGrpSpPr/>
          <p:nvPr/>
        </p:nvGrpSpPr>
        <p:grpSpPr>
          <a:xfrm>
            <a:off x="4936586" y="3100582"/>
            <a:ext cx="2105778" cy="656836"/>
            <a:chOff x="9469" y="-10917"/>
            <a:chExt cx="2105776" cy="656834"/>
          </a:xfrm>
        </p:grpSpPr>
        <p:sp>
          <p:nvSpPr>
            <p:cNvPr id="236" name="更独立"/>
            <p:cNvSpPr txBox="1"/>
            <p:nvPr/>
          </p:nvSpPr>
          <p:spPr>
            <a:xfrm>
              <a:off x="812006" y="35213"/>
              <a:ext cx="1303239" cy="564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defTabSz="410765">
                <a:defRPr sz="3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更独立</a:t>
              </a:r>
            </a:p>
          </p:txBody>
        </p:sp>
        <p:sp>
          <p:nvSpPr>
            <p:cNvPr id="237" name="Dingbat 勾号"/>
            <p:cNvSpPr/>
            <p:nvPr/>
          </p:nvSpPr>
          <p:spPr>
            <a:xfrm>
              <a:off x="9469" y="-10917"/>
              <a:ext cx="691213" cy="65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1" name="成组"/>
          <p:cNvGrpSpPr/>
          <p:nvPr/>
        </p:nvGrpSpPr>
        <p:grpSpPr>
          <a:xfrm>
            <a:off x="7991170" y="3092035"/>
            <a:ext cx="3747252" cy="656836"/>
            <a:chOff x="9469" y="-10917"/>
            <a:chExt cx="3747250" cy="656834"/>
          </a:xfrm>
        </p:grpSpPr>
        <p:sp>
          <p:nvSpPr>
            <p:cNvPr id="239" name="更多的生命周期"/>
            <p:cNvSpPr txBox="1"/>
            <p:nvPr/>
          </p:nvSpPr>
          <p:spPr>
            <a:xfrm>
              <a:off x="812006" y="35213"/>
              <a:ext cx="2944713" cy="564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 defTabSz="410765">
                <a:defRPr sz="3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>
                  <a:solidFill>
                    <a:srgbClr val="44546A"/>
                  </a:solidFill>
                </a:rPr>
                <a:t>更多的生命周期</a:t>
              </a:r>
            </a:p>
          </p:txBody>
        </p:sp>
        <p:sp>
          <p:nvSpPr>
            <p:cNvPr id="240" name="Dingbat 勾号"/>
            <p:cNvSpPr/>
            <p:nvPr/>
          </p:nvSpPr>
          <p:spPr>
            <a:xfrm>
              <a:off x="9469" y="-10917"/>
              <a:ext cx="691213" cy="65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42" name="列表下的组件化抽象"/>
          <p:cNvSpPr txBox="1"/>
          <p:nvPr/>
        </p:nvSpPr>
        <p:spPr>
          <a:xfrm>
            <a:off x="520268" y="453454"/>
            <a:ext cx="3513782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列表下的组件化抽象</a:t>
            </a:r>
          </a:p>
        </p:txBody>
      </p:sp>
    </p:spTree>
    <p:extLst>
      <p:ext uri="{BB962C8B-B14F-4D97-AF65-F5344CB8AC3E}">
        <p14:creationId xmlns:p14="http://schemas.microsoft.com/office/powerpoint/2010/main" val="20851040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矩形"/>
          <p:cNvSpPr txBox="1">
            <a:spLocks noGrp="1"/>
          </p:cNvSpPr>
          <p:nvPr>
            <p:ph type="body" idx="4294967295"/>
          </p:nvPr>
        </p:nvSpPr>
        <p:spPr>
          <a:xfrm>
            <a:off x="352424" y="571500"/>
            <a:ext cx="11487151" cy="542925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</a:p>
        </p:txBody>
      </p:sp>
      <p:pic>
        <p:nvPicPr>
          <p:cNvPr id="2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6475" y="568325"/>
            <a:ext cx="10788650" cy="57213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41458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/>
          <p:nvPr/>
        </p:nvSpPr>
        <p:spPr>
          <a:xfrm>
            <a:off x="3037760" y="1562779"/>
            <a:ext cx="8350000" cy="263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2" tIns="60916" rIns="121872" bIns="60916" anchor="t" anchorCtr="0">
            <a:noAutofit/>
          </a:bodyPr>
          <a:lstStyle/>
          <a:p>
            <a:pPr>
              <a:buSzPts val="7500"/>
            </a:pPr>
            <a:r>
              <a:rPr lang="zh-CN" altLang="en-US" sz="4000" dirty="0">
                <a:solidFill>
                  <a:srgbClr val="44546A"/>
                </a:solidFill>
                <a:latin typeface="Google Sans"/>
                <a:ea typeface="Google Sans"/>
                <a:cs typeface="Google Sans"/>
                <a:sym typeface="Google Sans"/>
              </a:rPr>
              <a:t>阿里巴巴无线技术专家，</a:t>
            </a:r>
            <a:r>
              <a:rPr lang="en-US" altLang="zh-CN" sz="4000" dirty="0">
                <a:solidFill>
                  <a:srgbClr val="44546A"/>
                </a:solidFill>
                <a:latin typeface="Google Sans"/>
                <a:ea typeface="Google Sans"/>
                <a:cs typeface="Google Sans"/>
                <a:sym typeface="Google Sans"/>
              </a:rPr>
              <a:t>Fish-</a:t>
            </a:r>
            <a:r>
              <a:rPr lang="en-US" altLang="zh-CN" sz="4000" dirty="0" err="1">
                <a:solidFill>
                  <a:srgbClr val="44546A"/>
                </a:solidFill>
                <a:latin typeface="Google Sans"/>
                <a:ea typeface="Google Sans"/>
                <a:cs typeface="Google Sans"/>
                <a:sym typeface="Google Sans"/>
              </a:rPr>
              <a:t>Redux</a:t>
            </a:r>
            <a:r>
              <a:rPr lang="en-US" altLang="zh-CN" sz="4000" dirty="0">
                <a:solidFill>
                  <a:srgbClr val="44546A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CN" altLang="en-US" sz="4000" dirty="0">
                <a:solidFill>
                  <a:srgbClr val="44546A"/>
                </a:solidFill>
                <a:latin typeface="Google Sans"/>
                <a:ea typeface="Google Sans"/>
                <a:cs typeface="Google Sans"/>
                <a:sym typeface="Google Sans"/>
              </a:rPr>
              <a:t>作者，</a:t>
            </a:r>
            <a:r>
              <a:rPr lang="zh-CN" altLang="en-US" sz="4000" dirty="0" smtClean="0">
                <a:solidFill>
                  <a:srgbClr val="44546A"/>
                </a:solidFill>
                <a:latin typeface="Google Sans"/>
                <a:ea typeface="Google Sans"/>
                <a:cs typeface="Google Sans"/>
                <a:sym typeface="Google Sans"/>
              </a:rPr>
              <a:t>负责整体闲鱼移动架构工作</a:t>
            </a:r>
            <a:r>
              <a:rPr lang="zh-CN" altLang="en-US" sz="4000" dirty="0">
                <a:solidFill>
                  <a:srgbClr val="44546A"/>
                </a:solidFill>
                <a:latin typeface="Google Sans"/>
                <a:ea typeface="Google Sans"/>
                <a:cs typeface="Google Sans"/>
                <a:sym typeface="Google Sans"/>
              </a:rPr>
              <a:t>，主要研究方向包括跨端渲染、应用框架、混合技术</a:t>
            </a:r>
            <a:endParaRPr sz="4000" dirty="0">
              <a:solidFill>
                <a:srgbClr val="44546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2" name="Google Shape;212;p49"/>
          <p:cNvCxnSpPr/>
          <p:nvPr/>
        </p:nvCxnSpPr>
        <p:spPr>
          <a:xfrm>
            <a:off x="3028701" y="4343869"/>
            <a:ext cx="1330000" cy="0"/>
          </a:xfrm>
          <a:prstGeom prst="straightConnector1">
            <a:avLst/>
          </a:prstGeom>
          <a:noFill/>
          <a:ln w="152400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3" name="Google Shape;213;p49" descr="图像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27" y="1677663"/>
            <a:ext cx="2276827" cy="2286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811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页面拆分"/>
          <p:cNvSpPr txBox="1"/>
          <p:nvPr/>
        </p:nvSpPr>
        <p:spPr>
          <a:xfrm>
            <a:off x="444500" y="254922"/>
            <a:ext cx="2884237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825500">
              <a:defRPr sz="4800"/>
            </a:lvl1pPr>
          </a:lstStyle>
          <a:p>
            <a:r>
              <a:rPr sz="4400" dirty="0" smtClean="0">
                <a:solidFill>
                  <a:srgbClr val="44546A"/>
                </a:solidFill>
              </a:rPr>
              <a:t>页面拆</a:t>
            </a:r>
            <a:r>
              <a:rPr sz="4400" dirty="0">
                <a:solidFill>
                  <a:srgbClr val="44546A"/>
                </a:solidFill>
              </a:rPr>
              <a:t>分</a:t>
            </a:r>
          </a:p>
        </p:txBody>
      </p:sp>
      <p:pic>
        <p:nvPicPr>
          <p:cNvPr id="4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4217" y="1268980"/>
            <a:ext cx="3425994" cy="4320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9386" y="183314"/>
            <a:ext cx="4916292" cy="2517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7231" y="2896397"/>
            <a:ext cx="4800601" cy="339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6068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body拆分"/>
          <p:cNvSpPr txBox="1"/>
          <p:nvPr/>
        </p:nvSpPr>
        <p:spPr>
          <a:xfrm>
            <a:off x="444500" y="285700"/>
            <a:ext cx="2844132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825500">
              <a:defRPr sz="4800"/>
            </a:lvl1pPr>
          </a:lstStyle>
          <a:p>
            <a:r>
              <a:rPr lang="en-US" altLang="zh-CN" sz="4000" dirty="0" smtClean="0">
                <a:solidFill>
                  <a:srgbClr val="44546A"/>
                </a:solidFill>
              </a:rPr>
              <a:t>B</a:t>
            </a:r>
            <a:r>
              <a:rPr sz="4000" dirty="0" smtClean="0">
                <a:solidFill>
                  <a:srgbClr val="44546A"/>
                </a:solidFill>
              </a:rPr>
              <a:t>ody</a:t>
            </a:r>
            <a:r>
              <a:rPr lang="en-US" sz="4000" dirty="0" smtClean="0">
                <a:solidFill>
                  <a:srgbClr val="44546A"/>
                </a:solidFill>
              </a:rPr>
              <a:t> </a:t>
            </a:r>
            <a:r>
              <a:rPr sz="4000" dirty="0" smtClean="0">
                <a:solidFill>
                  <a:srgbClr val="44546A"/>
                </a:solidFill>
              </a:rPr>
              <a:t>拆</a:t>
            </a:r>
            <a:r>
              <a:rPr sz="4000" dirty="0">
                <a:solidFill>
                  <a:srgbClr val="44546A"/>
                </a:solidFill>
              </a:rPr>
              <a:t>分</a:t>
            </a:r>
          </a:p>
        </p:txBody>
      </p:sp>
      <p:grpSp>
        <p:nvGrpSpPr>
          <p:cNvPr id="503" name="成组"/>
          <p:cNvGrpSpPr/>
          <p:nvPr/>
        </p:nvGrpSpPr>
        <p:grpSpPr>
          <a:xfrm>
            <a:off x="2334031" y="1071916"/>
            <a:ext cx="7523939" cy="2073550"/>
            <a:chOff x="0" y="0"/>
            <a:chExt cx="15047877" cy="4147097"/>
          </a:xfrm>
        </p:grpSpPr>
        <p:pic>
          <p:nvPicPr>
            <p:cNvPr id="50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61706" y="0"/>
              <a:ext cx="3075533" cy="41470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958"/>
              <a:ext cx="3235572" cy="41331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2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714438" y="6958"/>
              <a:ext cx="3333440" cy="41331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0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0833" y="3336743"/>
            <a:ext cx="4230847" cy="2996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3647" y="3478749"/>
            <a:ext cx="5927206" cy="24406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47586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oroutine"/>
          <p:cNvSpPr txBox="1"/>
          <p:nvPr/>
        </p:nvSpPr>
        <p:spPr>
          <a:xfrm>
            <a:off x="444500" y="254923"/>
            <a:ext cx="3418974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825500">
              <a:defRPr sz="4800"/>
            </a:lvl1pPr>
          </a:lstStyle>
          <a:p>
            <a:r>
              <a:rPr sz="4400" dirty="0">
                <a:solidFill>
                  <a:srgbClr val="44546A"/>
                </a:solidFill>
              </a:rPr>
              <a:t>Coroutine</a:t>
            </a:r>
          </a:p>
        </p:txBody>
      </p:sp>
      <p:pic>
        <p:nvPicPr>
          <p:cNvPr id="50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4795" y="1052675"/>
            <a:ext cx="6322411" cy="4752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00995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Mixin"/>
          <p:cNvSpPr txBox="1"/>
          <p:nvPr/>
        </p:nvSpPr>
        <p:spPr>
          <a:xfrm>
            <a:off x="444499" y="254923"/>
            <a:ext cx="2937711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825500">
              <a:defRPr sz="4800"/>
            </a:lvl1pPr>
          </a:lstStyle>
          <a:p>
            <a:r>
              <a:rPr sz="4400" dirty="0">
                <a:solidFill>
                  <a:srgbClr val="44546A"/>
                </a:solidFill>
              </a:rPr>
              <a:t>Mixin</a:t>
            </a:r>
          </a:p>
        </p:txBody>
      </p:sp>
      <p:pic>
        <p:nvPicPr>
          <p:cNvPr id="51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1180" y="2143495"/>
            <a:ext cx="7869640" cy="25710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517844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代码规范"/>
          <p:cNvSpPr txBox="1"/>
          <p:nvPr/>
        </p:nvSpPr>
        <p:spPr>
          <a:xfrm>
            <a:off x="444500" y="254922"/>
            <a:ext cx="3044658" cy="72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825500">
              <a:defRPr sz="4800"/>
            </a:lvl1pPr>
          </a:lstStyle>
          <a:p>
            <a:r>
              <a:rPr sz="4400" dirty="0">
                <a:solidFill>
                  <a:srgbClr val="44546A"/>
                </a:solidFill>
              </a:rPr>
              <a:t>代码规范</a:t>
            </a:r>
          </a:p>
        </p:txBody>
      </p:sp>
      <p:pic>
        <p:nvPicPr>
          <p:cNvPr id="5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6325" y="1162353"/>
            <a:ext cx="7359351" cy="45332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32232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Flutter &amp; FAAS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18BE1EAA-DA91-4B9A-837F-78A0ED20EE18}"/>
              </a:ext>
            </a:extLst>
          </p:cNvPr>
          <p:cNvSpPr txBox="1"/>
          <p:nvPr/>
        </p:nvSpPr>
        <p:spPr>
          <a:xfrm>
            <a:off x="3294135" y="2482121"/>
            <a:ext cx="1102759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06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Dart一体化"/>
          <p:cNvSpPr txBox="1"/>
          <p:nvPr/>
        </p:nvSpPr>
        <p:spPr>
          <a:xfrm>
            <a:off x="471170" y="190499"/>
            <a:ext cx="198983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Dart一体化</a:t>
            </a:r>
          </a:p>
        </p:txBody>
      </p:sp>
      <p:pic>
        <p:nvPicPr>
          <p:cNvPr id="25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2450" y="1657350"/>
            <a:ext cx="3492500" cy="354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1268" y="2204045"/>
            <a:ext cx="4589565" cy="2424547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Flutter&amp;Dart技术栈统一"/>
          <p:cNvSpPr txBox="1"/>
          <p:nvPr/>
        </p:nvSpPr>
        <p:spPr>
          <a:xfrm>
            <a:off x="4698745" y="5604853"/>
            <a:ext cx="28199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Flutter&amp;Dart技术栈统一</a:t>
            </a:r>
          </a:p>
        </p:txBody>
      </p:sp>
      <p:pic>
        <p:nvPicPr>
          <p:cNvPr id="25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283" y="2216745"/>
            <a:ext cx="2608185" cy="242451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带肩膀的头像"/>
          <p:cNvSpPr/>
          <p:nvPr/>
        </p:nvSpPr>
        <p:spPr>
          <a:xfrm>
            <a:off x="9093540" y="2842469"/>
            <a:ext cx="1353987" cy="1173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5B9BD5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80964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art一体化架构效果"/>
          <p:cNvSpPr txBox="1"/>
          <p:nvPr/>
        </p:nvSpPr>
        <p:spPr>
          <a:xfrm>
            <a:off x="339840" y="259986"/>
            <a:ext cx="3539430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412750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Dart一体化架构效果</a:t>
            </a:r>
          </a:p>
        </p:txBody>
      </p:sp>
      <p:sp>
        <p:nvSpPr>
          <p:cNvPr id="265" name="Android、iOS配比不再关心…"/>
          <p:cNvSpPr/>
          <p:nvPr/>
        </p:nvSpPr>
        <p:spPr>
          <a:xfrm>
            <a:off x="684790" y="2356826"/>
            <a:ext cx="3565931" cy="1145592"/>
          </a:xfrm>
          <a:prstGeom prst="roundRect">
            <a:avLst>
              <a:gd name="adj" fmla="val 15237"/>
            </a:avLst>
          </a:prstGeom>
          <a:solidFill>
            <a:schemeClr val="accent4"/>
          </a:solidFill>
          <a:ln w="12700">
            <a:solidFill>
              <a:srgbClr val="5B9B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 defTabSz="4572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Android、iOS配比不再关心</a:t>
            </a:r>
          </a:p>
          <a:p>
            <a:pPr algn="ctr" defTabSz="4572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业务研发团队垂直化</a:t>
            </a:r>
          </a:p>
        </p:txBody>
      </p:sp>
      <p:sp>
        <p:nvSpPr>
          <p:cNvPr id="266" name="协同边数大幅减少"/>
          <p:cNvSpPr/>
          <p:nvPr/>
        </p:nvSpPr>
        <p:spPr>
          <a:xfrm>
            <a:off x="4634496" y="2335160"/>
            <a:ext cx="2978554" cy="1145593"/>
          </a:xfrm>
          <a:prstGeom prst="roundRect">
            <a:avLst>
              <a:gd name="adj" fmla="val 12791"/>
            </a:avLst>
          </a:prstGeom>
          <a:solidFill>
            <a:schemeClr val="accent4"/>
          </a:solidFill>
          <a:ln w="12700">
            <a:solidFill>
              <a:srgbClr val="5B9B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 defTabSz="4572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协同边数大幅减少</a:t>
            </a:r>
          </a:p>
        </p:txBody>
      </p:sp>
      <p:sp>
        <p:nvSpPr>
          <p:cNvPr id="267" name="业务开发100%关注PRD、业务…"/>
          <p:cNvSpPr/>
          <p:nvPr/>
        </p:nvSpPr>
        <p:spPr>
          <a:xfrm>
            <a:off x="7996825" y="2335160"/>
            <a:ext cx="3862164" cy="1145593"/>
          </a:xfrm>
          <a:prstGeom prst="roundRect">
            <a:avLst>
              <a:gd name="adj" fmla="val 16629"/>
            </a:avLst>
          </a:prstGeom>
          <a:solidFill>
            <a:schemeClr val="accent4"/>
          </a:solidFill>
          <a:ln w="12700">
            <a:solidFill>
              <a:srgbClr val="5B9B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 defTabSz="457200"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业务开发100%关注PRD、业务</a:t>
            </a:r>
          </a:p>
          <a:p>
            <a:pPr algn="ctr" defTabSz="457200"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领域层开发20%关注PRD</a:t>
            </a:r>
          </a:p>
        </p:txBody>
      </p:sp>
      <p:sp>
        <p:nvSpPr>
          <p:cNvPr id="268" name="无协议约定…"/>
          <p:cNvSpPr/>
          <p:nvPr/>
        </p:nvSpPr>
        <p:spPr>
          <a:xfrm>
            <a:off x="7007069" y="4967287"/>
            <a:ext cx="3335170" cy="1005206"/>
          </a:xfrm>
          <a:prstGeom prst="roundRect">
            <a:avLst>
              <a:gd name="adj" fmla="val 16241"/>
            </a:avLst>
          </a:prstGeom>
          <a:solidFill>
            <a:schemeClr val="accent4"/>
          </a:solidFill>
          <a:ln w="12700">
            <a:solidFill>
              <a:srgbClr val="5B9B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 defTabSz="4572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无协议约定</a:t>
            </a:r>
          </a:p>
          <a:p>
            <a:pPr algn="ctr" defTabSz="4572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DO、协议接口一份</a:t>
            </a:r>
          </a:p>
        </p:txBody>
      </p:sp>
      <p:sp>
        <p:nvSpPr>
          <p:cNvPr id="269" name="Android、iOS单端Bug减少…"/>
          <p:cNvSpPr/>
          <p:nvPr/>
        </p:nvSpPr>
        <p:spPr>
          <a:xfrm>
            <a:off x="1532691" y="4967287"/>
            <a:ext cx="4037258" cy="1005206"/>
          </a:xfrm>
          <a:prstGeom prst="roundRect">
            <a:avLst>
              <a:gd name="adj" fmla="val 18886"/>
            </a:avLst>
          </a:prstGeom>
          <a:solidFill>
            <a:schemeClr val="accent4"/>
          </a:solidFill>
          <a:ln w="12700">
            <a:solidFill>
              <a:srgbClr val="5B9B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 defTabSz="4572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Android、iOS单端Bug减少</a:t>
            </a:r>
          </a:p>
          <a:p>
            <a:pPr algn="ctr" defTabSz="4572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Android、iOSUI、逻辑一致性提升</a:t>
            </a:r>
          </a:p>
        </p:txBody>
      </p:sp>
      <p:sp>
        <p:nvSpPr>
          <p:cNvPr id="270" name="资源均衡"/>
          <p:cNvSpPr txBox="1"/>
          <p:nvPr/>
        </p:nvSpPr>
        <p:spPr>
          <a:xfrm>
            <a:off x="1800907" y="1639637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2400" b="1">
                <a:solidFill>
                  <a:srgbClr val="FFFB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资源均衡</a:t>
            </a:r>
          </a:p>
        </p:txBody>
      </p:sp>
      <p:sp>
        <p:nvSpPr>
          <p:cNvPr id="271" name="协同高效"/>
          <p:cNvSpPr txBox="1"/>
          <p:nvPr/>
        </p:nvSpPr>
        <p:spPr>
          <a:xfrm>
            <a:off x="5456924" y="1639637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2400" b="1">
                <a:solidFill>
                  <a:srgbClr val="FFFB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协同高效</a:t>
            </a:r>
          </a:p>
        </p:txBody>
      </p:sp>
      <p:sp>
        <p:nvSpPr>
          <p:cNvPr id="272" name="关注点聚焦"/>
          <p:cNvSpPr txBox="1"/>
          <p:nvPr/>
        </p:nvSpPr>
        <p:spPr>
          <a:xfrm>
            <a:off x="9111452" y="1639637"/>
            <a:ext cx="164147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2400" b="1">
                <a:solidFill>
                  <a:srgbClr val="FFFB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关注点聚焦</a:t>
            </a:r>
          </a:p>
        </p:txBody>
      </p:sp>
      <p:sp>
        <p:nvSpPr>
          <p:cNvPr id="273" name="多端一致"/>
          <p:cNvSpPr txBox="1"/>
          <p:nvPr/>
        </p:nvSpPr>
        <p:spPr>
          <a:xfrm>
            <a:off x="2884472" y="4262885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2400" b="1">
                <a:solidFill>
                  <a:srgbClr val="FFFB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多端一致</a:t>
            </a:r>
          </a:p>
        </p:txBody>
      </p:sp>
      <p:sp>
        <p:nvSpPr>
          <p:cNvPr id="274" name="不再有协议约定"/>
          <p:cNvSpPr txBox="1"/>
          <p:nvPr/>
        </p:nvSpPr>
        <p:spPr>
          <a:xfrm>
            <a:off x="7546142" y="4262885"/>
            <a:ext cx="22570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2400" b="1">
                <a:solidFill>
                  <a:srgbClr val="FFFB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rgbClr val="44546A"/>
                </a:solidFill>
              </a:rPr>
              <a:t>不再有协议约定</a:t>
            </a:r>
          </a:p>
        </p:txBody>
      </p:sp>
    </p:spTree>
    <p:extLst>
      <p:ext uri="{BB962C8B-B14F-4D97-AF65-F5344CB8AC3E}">
        <p14:creationId xmlns:p14="http://schemas.microsoft.com/office/powerpoint/2010/main" val="13877810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总结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18BE1EAA-DA91-4B9A-837F-78A0ED20EE18}"/>
              </a:ext>
            </a:extLst>
          </p:cNvPr>
          <p:cNvSpPr txBox="1"/>
          <p:nvPr/>
        </p:nvSpPr>
        <p:spPr>
          <a:xfrm>
            <a:off x="3294135" y="2482121"/>
            <a:ext cx="1102759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01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6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xmlns="" id="{B0F475B7-EB7D-4290-80A2-247F73BE3476}"/>
              </a:ext>
            </a:extLst>
          </p:cNvPr>
          <p:cNvSpPr/>
          <p:nvPr/>
        </p:nvSpPr>
        <p:spPr>
          <a:xfrm>
            <a:off x="4977352" y="1303950"/>
            <a:ext cx="631596" cy="631596"/>
          </a:xfrm>
          <a:prstGeom prst="ellipse">
            <a:avLst/>
          </a:prstGeom>
          <a:solidFill>
            <a:srgbClr val="77849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DE1A9310-B172-4C24-B9C0-6E39F23A47FE}"/>
              </a:ext>
            </a:extLst>
          </p:cNvPr>
          <p:cNvSpPr/>
          <p:nvPr/>
        </p:nvSpPr>
        <p:spPr>
          <a:xfrm>
            <a:off x="4977352" y="2247721"/>
            <a:ext cx="631596" cy="6315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BD380202-300F-4BF8-8DE6-BA14D79FDA14}"/>
              </a:ext>
            </a:extLst>
          </p:cNvPr>
          <p:cNvSpPr/>
          <p:nvPr/>
        </p:nvSpPr>
        <p:spPr>
          <a:xfrm>
            <a:off x="4977352" y="3191492"/>
            <a:ext cx="631596" cy="631596"/>
          </a:xfrm>
          <a:prstGeom prst="ellipse">
            <a:avLst/>
          </a:prstGeom>
          <a:solidFill>
            <a:srgbClr val="7784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6E739475-EDEC-4D12-BFE2-52B517F4DC3E}"/>
              </a:ext>
            </a:extLst>
          </p:cNvPr>
          <p:cNvSpPr/>
          <p:nvPr/>
        </p:nvSpPr>
        <p:spPr>
          <a:xfrm>
            <a:off x="4977352" y="4135264"/>
            <a:ext cx="631596" cy="6315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9EEF662-EE75-4130-BAB1-9760497B5298}"/>
              </a:ext>
            </a:extLst>
          </p:cNvPr>
          <p:cNvGrpSpPr/>
          <p:nvPr/>
        </p:nvGrpSpPr>
        <p:grpSpPr>
          <a:xfrm>
            <a:off x="5747040" y="1358138"/>
            <a:ext cx="4053526" cy="523220"/>
            <a:chOff x="4012508" y="1600184"/>
            <a:chExt cx="4053526" cy="523220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F8D74689-F04B-4E76-BE63-2A0AD9D6A8F0}"/>
                </a:ext>
              </a:extLst>
            </p:cNvPr>
            <p:cNvSpPr/>
            <p:nvPr/>
          </p:nvSpPr>
          <p:spPr>
            <a:xfrm>
              <a:off x="4012508" y="1656439"/>
              <a:ext cx="4053526" cy="400110"/>
            </a:xfrm>
            <a:prstGeom prst="roundRect">
              <a:avLst/>
            </a:prstGeom>
            <a:solidFill>
              <a:srgbClr val="7784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DF353063-703B-46EC-96CC-D9B672B8CA13}"/>
                </a:ext>
              </a:extLst>
            </p:cNvPr>
            <p:cNvSpPr/>
            <p:nvPr/>
          </p:nvSpPr>
          <p:spPr>
            <a:xfrm>
              <a:off x="4012508" y="1600184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C39D3B71-948A-4A3E-A5B8-7DCB8DD0E6BF}"/>
                </a:ext>
              </a:extLst>
            </p:cNvPr>
            <p:cNvSpPr/>
            <p:nvPr/>
          </p:nvSpPr>
          <p:spPr>
            <a:xfrm>
              <a:off x="4503794" y="1661739"/>
              <a:ext cx="14957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Flutter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介绍</a:t>
              </a:r>
              <a:endPara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178B54F4-E2DD-4745-BC47-544331704BD1}"/>
              </a:ext>
            </a:extLst>
          </p:cNvPr>
          <p:cNvGrpSpPr/>
          <p:nvPr/>
        </p:nvGrpSpPr>
        <p:grpSpPr>
          <a:xfrm>
            <a:off x="5747040" y="2301909"/>
            <a:ext cx="4053526" cy="523220"/>
            <a:chOff x="4012508" y="1600184"/>
            <a:chExt cx="4053526" cy="52322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xmlns="" id="{65F976E9-9544-468F-B451-E96DEE746549}"/>
                </a:ext>
              </a:extLst>
            </p:cNvPr>
            <p:cNvSpPr/>
            <p:nvPr/>
          </p:nvSpPr>
          <p:spPr>
            <a:xfrm>
              <a:off x="4012508" y="1656439"/>
              <a:ext cx="4053526" cy="400110"/>
            </a:xfrm>
            <a:prstGeom prst="roundRect">
              <a:avLst/>
            </a:prstGeom>
            <a:solidFill>
              <a:srgbClr val="7784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8AC9A095-4536-451E-9D35-6A18A9CD2159}"/>
                </a:ext>
              </a:extLst>
            </p:cNvPr>
            <p:cNvSpPr/>
            <p:nvPr/>
          </p:nvSpPr>
          <p:spPr>
            <a:xfrm>
              <a:off x="4012508" y="1600184"/>
              <a:ext cx="5581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2C281CD6-E827-4C74-9D2F-E47078B6669A}"/>
                </a:ext>
              </a:extLst>
            </p:cNvPr>
            <p:cNvSpPr/>
            <p:nvPr/>
          </p:nvSpPr>
          <p:spPr>
            <a:xfrm>
              <a:off x="4503794" y="1661739"/>
              <a:ext cx="20087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Flutter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混合开发</a:t>
              </a:r>
              <a:endPara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245AF9D4-FE71-493F-961C-F3010C16ECD9}"/>
              </a:ext>
            </a:extLst>
          </p:cNvPr>
          <p:cNvGrpSpPr/>
          <p:nvPr/>
        </p:nvGrpSpPr>
        <p:grpSpPr>
          <a:xfrm>
            <a:off x="5747040" y="3245680"/>
            <a:ext cx="4181895" cy="523220"/>
            <a:chOff x="4012508" y="1600184"/>
            <a:chExt cx="4181895" cy="52322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xmlns="" id="{790D3492-D36D-4721-B077-3FC8136A64B8}"/>
                </a:ext>
              </a:extLst>
            </p:cNvPr>
            <p:cNvSpPr/>
            <p:nvPr/>
          </p:nvSpPr>
          <p:spPr>
            <a:xfrm>
              <a:off x="4012508" y="1656439"/>
              <a:ext cx="4053526" cy="400110"/>
            </a:xfrm>
            <a:prstGeom prst="roundRect">
              <a:avLst/>
            </a:prstGeom>
            <a:solidFill>
              <a:srgbClr val="7784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27A0FB7E-E137-4899-84FF-904DC27147D3}"/>
                </a:ext>
              </a:extLst>
            </p:cNvPr>
            <p:cNvSpPr/>
            <p:nvPr/>
          </p:nvSpPr>
          <p:spPr>
            <a:xfrm>
              <a:off x="4012508" y="1600184"/>
              <a:ext cx="5677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06A845A9-245F-44EE-824D-5543EAF14A90}"/>
                </a:ext>
              </a:extLst>
            </p:cNvPr>
            <p:cNvSpPr/>
            <p:nvPr/>
          </p:nvSpPr>
          <p:spPr>
            <a:xfrm>
              <a:off x="4503794" y="1661739"/>
              <a:ext cx="36906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Flutter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规模化应用</a:t>
              </a:r>
              <a:r>
                <a:rPr lang="en-US" altLang="zh-CN" sz="200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Fish 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Redux</a:t>
              </a:r>
              <a:endPara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805B86B4-9B1C-440D-83A1-66EF28B33ED6}"/>
              </a:ext>
            </a:extLst>
          </p:cNvPr>
          <p:cNvGrpSpPr/>
          <p:nvPr/>
        </p:nvGrpSpPr>
        <p:grpSpPr>
          <a:xfrm>
            <a:off x="5747040" y="4189452"/>
            <a:ext cx="4053526" cy="523220"/>
            <a:chOff x="4012508" y="1600184"/>
            <a:chExt cx="4053526" cy="52322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xmlns="" id="{4B2D9B28-BC73-45B7-B237-447B11024A74}"/>
                </a:ext>
              </a:extLst>
            </p:cNvPr>
            <p:cNvSpPr/>
            <p:nvPr/>
          </p:nvSpPr>
          <p:spPr>
            <a:xfrm>
              <a:off x="4012508" y="1656439"/>
              <a:ext cx="4053526" cy="400110"/>
            </a:xfrm>
            <a:prstGeom prst="roundRect">
              <a:avLst/>
            </a:prstGeom>
            <a:solidFill>
              <a:srgbClr val="7784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E033094-F897-4812-BB48-2BB3E2A84E4F}"/>
                </a:ext>
              </a:extLst>
            </p:cNvPr>
            <p:cNvSpPr/>
            <p:nvPr/>
          </p:nvSpPr>
          <p:spPr>
            <a:xfrm>
              <a:off x="4012508" y="1600184"/>
              <a:ext cx="5565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24CD73BE-6C62-4031-8675-D96B8EF367F0}"/>
                </a:ext>
              </a:extLst>
            </p:cNvPr>
            <p:cNvSpPr/>
            <p:nvPr/>
          </p:nvSpPr>
          <p:spPr>
            <a:xfrm>
              <a:off x="4503794" y="1661739"/>
              <a:ext cx="18808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Flutter &amp; FAAS</a:t>
              </a:r>
              <a:endPara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85171D85-8BA7-4077-B0D9-96F9CD84BE09}"/>
              </a:ext>
            </a:extLst>
          </p:cNvPr>
          <p:cNvGrpSpPr/>
          <p:nvPr/>
        </p:nvGrpSpPr>
        <p:grpSpPr>
          <a:xfrm>
            <a:off x="2668992" y="2336580"/>
            <a:ext cx="1728554" cy="1728554"/>
            <a:chOff x="1527156" y="2564723"/>
            <a:chExt cx="1728554" cy="1728554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xmlns="" id="{DC1459E5-69E2-430A-BC8F-C3BF081C6AF6}"/>
                </a:ext>
              </a:extLst>
            </p:cNvPr>
            <p:cNvSpPr/>
            <p:nvPr/>
          </p:nvSpPr>
          <p:spPr>
            <a:xfrm rot="18943272">
              <a:off x="1527156" y="2564723"/>
              <a:ext cx="1728554" cy="1728554"/>
            </a:xfrm>
            <a:prstGeom prst="roundRect">
              <a:avLst>
                <a:gd name="adj" fmla="val 10668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8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xmlns="" id="{8F14F639-DD67-45E5-9015-A4A896F0E8AB}"/>
                </a:ext>
              </a:extLst>
            </p:cNvPr>
            <p:cNvSpPr txBox="1"/>
            <p:nvPr/>
          </p:nvSpPr>
          <p:spPr>
            <a:xfrm>
              <a:off x="1763361" y="2970057"/>
              <a:ext cx="13906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rgbClr val="778495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6E739475-EDEC-4D12-BFE2-52B517F4DC3E}"/>
              </a:ext>
            </a:extLst>
          </p:cNvPr>
          <p:cNvSpPr/>
          <p:nvPr/>
        </p:nvSpPr>
        <p:spPr>
          <a:xfrm>
            <a:off x="5008729" y="4986908"/>
            <a:ext cx="631596" cy="6315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805B86B4-9B1C-440D-83A1-66EF28B33ED6}"/>
              </a:ext>
            </a:extLst>
          </p:cNvPr>
          <p:cNvGrpSpPr/>
          <p:nvPr/>
        </p:nvGrpSpPr>
        <p:grpSpPr>
          <a:xfrm>
            <a:off x="5778417" y="5041096"/>
            <a:ext cx="4053526" cy="523220"/>
            <a:chOff x="4012508" y="1600184"/>
            <a:chExt cx="4053526" cy="523220"/>
          </a:xfrm>
        </p:grpSpPr>
        <p:sp>
          <p:nvSpPr>
            <p:cNvPr id="37" name="矩形: 圆角 25">
              <a:extLst>
                <a:ext uri="{FF2B5EF4-FFF2-40B4-BE49-F238E27FC236}">
                  <a16:creationId xmlns:a16="http://schemas.microsoft.com/office/drawing/2014/main" xmlns="" id="{4B2D9B28-BC73-45B7-B237-447B11024A74}"/>
                </a:ext>
              </a:extLst>
            </p:cNvPr>
            <p:cNvSpPr/>
            <p:nvPr/>
          </p:nvSpPr>
          <p:spPr>
            <a:xfrm>
              <a:off x="4012508" y="1656439"/>
              <a:ext cx="4053526" cy="400110"/>
            </a:xfrm>
            <a:prstGeom prst="roundRect">
              <a:avLst/>
            </a:prstGeom>
            <a:solidFill>
              <a:srgbClr val="7784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AE033094-F897-4812-BB48-2BB3E2A84E4F}"/>
                </a:ext>
              </a:extLst>
            </p:cNvPr>
            <p:cNvSpPr/>
            <p:nvPr/>
          </p:nvSpPr>
          <p:spPr>
            <a:xfrm>
              <a:off x="4012508" y="1600184"/>
              <a:ext cx="5693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24CD73BE-6C62-4031-8675-D96B8EF367F0}"/>
                </a:ext>
              </a:extLst>
            </p:cNvPr>
            <p:cNvSpPr/>
            <p:nvPr/>
          </p:nvSpPr>
          <p:spPr>
            <a:xfrm>
              <a:off x="4503794" y="1661739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总结</a:t>
              </a:r>
              <a:endPara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  <p:sp>
        <p:nvSpPr>
          <p:cNvPr id="40" name="椭圆 39">
            <a:extLst>
              <a:ext uri="{FF2B5EF4-FFF2-40B4-BE49-F238E27FC236}">
                <a16:creationId xmlns:a16="http://schemas.microsoft.com/office/drawing/2014/main" xmlns="" id="{BD380202-300F-4BF8-8DE6-BA14D79FDA14}"/>
              </a:ext>
            </a:extLst>
          </p:cNvPr>
          <p:cNvSpPr/>
          <p:nvPr/>
        </p:nvSpPr>
        <p:spPr>
          <a:xfrm>
            <a:off x="5008729" y="4986908"/>
            <a:ext cx="631596" cy="631596"/>
          </a:xfrm>
          <a:prstGeom prst="ellipse">
            <a:avLst/>
          </a:prstGeom>
          <a:solidFill>
            <a:srgbClr val="7784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95043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31" grpId="0" animBg="1"/>
      <p:bldP spid="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xmlns="" id="{B0F475B7-EB7D-4290-80A2-247F73BE3476}"/>
              </a:ext>
            </a:extLst>
          </p:cNvPr>
          <p:cNvSpPr/>
          <p:nvPr/>
        </p:nvSpPr>
        <p:spPr>
          <a:xfrm>
            <a:off x="3533608" y="1571310"/>
            <a:ext cx="631596" cy="631596"/>
          </a:xfrm>
          <a:prstGeom prst="ellipse">
            <a:avLst/>
          </a:prstGeom>
          <a:solidFill>
            <a:srgbClr val="77849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DE1A9310-B172-4C24-B9C0-6E39F23A47FE}"/>
              </a:ext>
            </a:extLst>
          </p:cNvPr>
          <p:cNvSpPr/>
          <p:nvPr/>
        </p:nvSpPr>
        <p:spPr>
          <a:xfrm>
            <a:off x="3533608" y="2515081"/>
            <a:ext cx="631596" cy="6315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BD380202-300F-4BF8-8DE6-BA14D79FDA14}"/>
              </a:ext>
            </a:extLst>
          </p:cNvPr>
          <p:cNvSpPr/>
          <p:nvPr/>
        </p:nvSpPr>
        <p:spPr>
          <a:xfrm>
            <a:off x="3533608" y="3458852"/>
            <a:ext cx="631596" cy="631596"/>
          </a:xfrm>
          <a:prstGeom prst="ellipse">
            <a:avLst/>
          </a:prstGeom>
          <a:solidFill>
            <a:srgbClr val="7784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6E739475-EDEC-4D12-BFE2-52B517F4DC3E}"/>
              </a:ext>
            </a:extLst>
          </p:cNvPr>
          <p:cNvSpPr/>
          <p:nvPr/>
        </p:nvSpPr>
        <p:spPr>
          <a:xfrm>
            <a:off x="3533608" y="4402624"/>
            <a:ext cx="631596" cy="6315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9EEF662-EE75-4130-BAB1-9760497B5298}"/>
              </a:ext>
            </a:extLst>
          </p:cNvPr>
          <p:cNvGrpSpPr/>
          <p:nvPr/>
        </p:nvGrpSpPr>
        <p:grpSpPr>
          <a:xfrm>
            <a:off x="4303296" y="1625498"/>
            <a:ext cx="4053526" cy="523220"/>
            <a:chOff x="4012508" y="1600184"/>
            <a:chExt cx="4053526" cy="523220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F8D74689-F04B-4E76-BE63-2A0AD9D6A8F0}"/>
                </a:ext>
              </a:extLst>
            </p:cNvPr>
            <p:cNvSpPr/>
            <p:nvPr/>
          </p:nvSpPr>
          <p:spPr>
            <a:xfrm>
              <a:off x="4012508" y="1656439"/>
              <a:ext cx="4053526" cy="400110"/>
            </a:xfrm>
            <a:prstGeom prst="roundRect">
              <a:avLst/>
            </a:prstGeom>
            <a:solidFill>
              <a:srgbClr val="7784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DF353063-703B-46EC-96CC-D9B672B8CA13}"/>
                </a:ext>
              </a:extLst>
            </p:cNvPr>
            <p:cNvSpPr/>
            <p:nvPr/>
          </p:nvSpPr>
          <p:spPr>
            <a:xfrm>
              <a:off x="4012508" y="1600184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C39D3B71-948A-4A3E-A5B8-7DCB8DD0E6BF}"/>
                </a:ext>
              </a:extLst>
            </p:cNvPr>
            <p:cNvSpPr/>
            <p:nvPr/>
          </p:nvSpPr>
          <p:spPr>
            <a:xfrm>
              <a:off x="4503794" y="1661739"/>
              <a:ext cx="14957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Flutter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介绍</a:t>
              </a:r>
              <a:endPara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178B54F4-E2DD-4745-BC47-544331704BD1}"/>
              </a:ext>
            </a:extLst>
          </p:cNvPr>
          <p:cNvGrpSpPr/>
          <p:nvPr/>
        </p:nvGrpSpPr>
        <p:grpSpPr>
          <a:xfrm>
            <a:off x="4303296" y="2569269"/>
            <a:ext cx="4053526" cy="523220"/>
            <a:chOff x="4012508" y="1600184"/>
            <a:chExt cx="4053526" cy="52322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xmlns="" id="{65F976E9-9544-468F-B451-E96DEE746549}"/>
                </a:ext>
              </a:extLst>
            </p:cNvPr>
            <p:cNvSpPr/>
            <p:nvPr/>
          </p:nvSpPr>
          <p:spPr>
            <a:xfrm>
              <a:off x="4012508" y="1656439"/>
              <a:ext cx="4053526" cy="400110"/>
            </a:xfrm>
            <a:prstGeom prst="roundRect">
              <a:avLst/>
            </a:prstGeom>
            <a:solidFill>
              <a:srgbClr val="7784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8AC9A095-4536-451E-9D35-6A18A9CD2159}"/>
                </a:ext>
              </a:extLst>
            </p:cNvPr>
            <p:cNvSpPr/>
            <p:nvPr/>
          </p:nvSpPr>
          <p:spPr>
            <a:xfrm>
              <a:off x="4012508" y="1600184"/>
              <a:ext cx="5581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2C281CD6-E827-4C74-9D2F-E47078B6669A}"/>
                </a:ext>
              </a:extLst>
            </p:cNvPr>
            <p:cNvSpPr/>
            <p:nvPr/>
          </p:nvSpPr>
          <p:spPr>
            <a:xfrm>
              <a:off x="4503794" y="1661739"/>
              <a:ext cx="20087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Flutter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混合开发</a:t>
              </a:r>
              <a:endPara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245AF9D4-FE71-493F-961C-F3010C16ECD9}"/>
              </a:ext>
            </a:extLst>
          </p:cNvPr>
          <p:cNvGrpSpPr/>
          <p:nvPr/>
        </p:nvGrpSpPr>
        <p:grpSpPr>
          <a:xfrm>
            <a:off x="4303296" y="3513040"/>
            <a:ext cx="4181895" cy="523220"/>
            <a:chOff x="4012508" y="1600184"/>
            <a:chExt cx="4181895" cy="52322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xmlns="" id="{790D3492-D36D-4721-B077-3FC8136A64B8}"/>
                </a:ext>
              </a:extLst>
            </p:cNvPr>
            <p:cNvSpPr/>
            <p:nvPr/>
          </p:nvSpPr>
          <p:spPr>
            <a:xfrm>
              <a:off x="4012508" y="1656439"/>
              <a:ext cx="4053526" cy="400110"/>
            </a:xfrm>
            <a:prstGeom prst="roundRect">
              <a:avLst/>
            </a:prstGeom>
            <a:solidFill>
              <a:srgbClr val="7784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27A0FB7E-E137-4899-84FF-904DC27147D3}"/>
                </a:ext>
              </a:extLst>
            </p:cNvPr>
            <p:cNvSpPr/>
            <p:nvPr/>
          </p:nvSpPr>
          <p:spPr>
            <a:xfrm>
              <a:off x="4012508" y="1600184"/>
              <a:ext cx="5677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06A845A9-245F-44EE-824D-5543EAF14A90}"/>
                </a:ext>
              </a:extLst>
            </p:cNvPr>
            <p:cNvSpPr/>
            <p:nvPr/>
          </p:nvSpPr>
          <p:spPr>
            <a:xfrm>
              <a:off x="4503794" y="1661739"/>
              <a:ext cx="36906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Flutter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规模化应用</a:t>
              </a:r>
              <a:r>
                <a:rPr lang="en-US" altLang="zh-CN" sz="200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Fish 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Redux</a:t>
              </a:r>
              <a:endPara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805B86B4-9B1C-440D-83A1-66EF28B33ED6}"/>
              </a:ext>
            </a:extLst>
          </p:cNvPr>
          <p:cNvGrpSpPr/>
          <p:nvPr/>
        </p:nvGrpSpPr>
        <p:grpSpPr>
          <a:xfrm>
            <a:off x="4303296" y="4456812"/>
            <a:ext cx="4053526" cy="523220"/>
            <a:chOff x="4012508" y="1600184"/>
            <a:chExt cx="4053526" cy="52322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xmlns="" id="{4B2D9B28-BC73-45B7-B237-447B11024A74}"/>
                </a:ext>
              </a:extLst>
            </p:cNvPr>
            <p:cNvSpPr/>
            <p:nvPr/>
          </p:nvSpPr>
          <p:spPr>
            <a:xfrm>
              <a:off x="4012508" y="1656439"/>
              <a:ext cx="4053526" cy="400110"/>
            </a:xfrm>
            <a:prstGeom prst="roundRect">
              <a:avLst/>
            </a:prstGeom>
            <a:solidFill>
              <a:srgbClr val="7784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E033094-F897-4812-BB48-2BB3E2A84E4F}"/>
                </a:ext>
              </a:extLst>
            </p:cNvPr>
            <p:cNvSpPr/>
            <p:nvPr/>
          </p:nvSpPr>
          <p:spPr>
            <a:xfrm>
              <a:off x="4012508" y="1600184"/>
              <a:ext cx="5565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24CD73BE-6C62-4031-8675-D96B8EF367F0}"/>
                </a:ext>
              </a:extLst>
            </p:cNvPr>
            <p:cNvSpPr/>
            <p:nvPr/>
          </p:nvSpPr>
          <p:spPr>
            <a:xfrm>
              <a:off x="4503794" y="1661739"/>
              <a:ext cx="18808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Flutter &amp; FAAS</a:t>
              </a:r>
              <a:endParaRPr lang="zh-CN" altLang="en-US" sz="2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80695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>
            <a:spLocks noGrp="1"/>
          </p:cNvSpPr>
          <p:nvPr>
            <p:ph type="title" idx="4294967295"/>
          </p:nvPr>
        </p:nvSpPr>
        <p:spPr>
          <a:xfrm>
            <a:off x="492933" y="2614500"/>
            <a:ext cx="7101600" cy="1627232"/>
          </a:xfrm>
          <a:prstGeom prst="rect">
            <a:avLst/>
          </a:prstGeom>
        </p:spPr>
        <p:txBody>
          <a:bodyPr spcFirstLastPara="1" wrap="square" lIns="121872" tIns="121872" rIns="121872" bIns="121872" anchor="ctr" anchorCtr="0">
            <a:noAutofit/>
          </a:bodyPr>
          <a:lstStyle/>
          <a:p>
            <a:r>
              <a:rPr lang="zh-CN"/>
              <a:t>谢谢</a:t>
            </a:r>
            <a:endParaRPr/>
          </a:p>
          <a:p>
            <a:endParaRPr/>
          </a:p>
        </p:txBody>
      </p:sp>
      <p:sp>
        <p:nvSpPr>
          <p:cNvPr id="544" name="Google Shape;544;p65"/>
          <p:cNvSpPr txBox="1"/>
          <p:nvPr/>
        </p:nvSpPr>
        <p:spPr>
          <a:xfrm>
            <a:off x="637067" y="3720736"/>
            <a:ext cx="4854720" cy="1599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392" tIns="25392" rIns="25392" bIns="25392" anchor="ctr" anchorCtr="0">
            <a:noAutofit/>
          </a:bodyPr>
          <a:lstStyle/>
          <a:p>
            <a:pPr>
              <a:buClr>
                <a:srgbClr val="FFFFFF"/>
              </a:buClr>
              <a:buSzPts val="7500"/>
            </a:pPr>
            <a:r>
              <a:rPr lang="en-US" altLang="zh-CN" sz="2000" b="1" u="sng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https://github.com/alibaba/fish-redux</a:t>
            </a:r>
            <a:endParaRPr sz="1500" b="1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buClr>
                <a:srgbClr val="FFFFFF"/>
              </a:buClr>
              <a:buSzPts val="5600"/>
            </a:pPr>
            <a:endParaRPr sz="1500" b="1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buClr>
                <a:srgbClr val="FFFFFF"/>
              </a:buClr>
              <a:buSzPts val="7500"/>
            </a:pPr>
            <a:r>
              <a:rPr lang="en-US" altLang="zh-CN" sz="2000" b="1" u="sng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http://github.com/alibaba/flutter_boost</a:t>
            </a:r>
            <a:endParaRPr sz="1500" b="1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buClr>
                <a:srgbClr val="FFFFFF"/>
              </a:buClr>
              <a:buSzPts val="5600"/>
            </a:pPr>
            <a:endParaRPr sz="1500" b="1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buClr>
                <a:srgbClr val="FFFFFF"/>
              </a:buClr>
              <a:buSzPts val="7500"/>
            </a:pPr>
            <a:r>
              <a:rPr lang="en-US" altLang="zh-CN" sz="2000" b="1" u="sng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https://github.com/alibaba-flutter</a:t>
            </a:r>
            <a:endParaRPr sz="7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45" name="Google Shape;545;p65" descr="图像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1177" y="1598178"/>
            <a:ext cx="1930043" cy="179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5" descr="图像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8573" y="1788255"/>
            <a:ext cx="1624015" cy="164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5" descr="图像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85107" y="3465234"/>
            <a:ext cx="1633456" cy="1640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889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926394" y="2264632"/>
            <a:ext cx="8598183" cy="723069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solidFill>
                  <a:srgbClr val="44546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谢谢观看！！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30" y="3428997"/>
            <a:ext cx="706524" cy="356182"/>
          </a:xfrm>
          <a:prstGeom prst="rect">
            <a:avLst/>
          </a:prstGeom>
        </p:spPr>
      </p:pic>
      <p:sp>
        <p:nvSpPr>
          <p:cNvPr id="10" name="标题 3"/>
          <p:cNvSpPr txBox="1">
            <a:spLocks/>
          </p:cNvSpPr>
          <p:nvPr/>
        </p:nvSpPr>
        <p:spPr>
          <a:xfrm>
            <a:off x="4765693" y="3664388"/>
            <a:ext cx="2132884" cy="5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dirty="0" smtClean="0">
                <a:solidFill>
                  <a:srgbClr val="44546A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图灵社区</a:t>
            </a:r>
            <a:endParaRPr lang="zh-CN" altLang="en-US" sz="1600" dirty="0">
              <a:solidFill>
                <a:srgbClr val="44546A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428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Flutter </a:t>
            </a:r>
            <a:r>
              <a:rPr lang="zh-CN" altLang="en-US" dirty="0" smtClean="0">
                <a:solidFill>
                  <a:schemeClr val="tx2"/>
                </a:solidFill>
              </a:rPr>
              <a:t>介绍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18BE1EAA-DA91-4B9A-837F-78A0ED20EE18}"/>
              </a:ext>
            </a:extLst>
          </p:cNvPr>
          <p:cNvSpPr txBox="1"/>
          <p:nvPr/>
        </p:nvSpPr>
        <p:spPr>
          <a:xfrm>
            <a:off x="329413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tackoverflow"/>
          <p:cNvSpPr txBox="1"/>
          <p:nvPr/>
        </p:nvSpPr>
        <p:spPr>
          <a:xfrm>
            <a:off x="8797011" y="6381886"/>
            <a:ext cx="1496513" cy="36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rPr dirty="0">
                <a:solidFill>
                  <a:srgbClr val="44546A"/>
                </a:solidFill>
              </a:rPr>
              <a:t>stackoverflow</a:t>
            </a:r>
          </a:p>
        </p:txBody>
      </p:sp>
      <p:sp>
        <p:nvSpPr>
          <p:cNvPr id="123" name="Google研发的高性能跨终端引擎"/>
          <p:cNvSpPr txBox="1"/>
          <p:nvPr/>
        </p:nvSpPr>
        <p:spPr>
          <a:xfrm>
            <a:off x="2622043" y="2030449"/>
            <a:ext cx="3369372" cy="36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rPr dirty="0">
                <a:solidFill>
                  <a:srgbClr val="44546A"/>
                </a:solidFill>
              </a:rPr>
              <a:t>Google研发的高性能跨终端引擎</a:t>
            </a:r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865" y="2669749"/>
            <a:ext cx="656048" cy="492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Google下一代操作系统的内置 UI SDK"/>
          <p:cNvSpPr txBox="1"/>
          <p:nvPr/>
        </p:nvSpPr>
        <p:spPr>
          <a:xfrm>
            <a:off x="2567171" y="2750289"/>
            <a:ext cx="3972263" cy="36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rPr dirty="0">
                <a:solidFill>
                  <a:srgbClr val="44546A"/>
                </a:solidFill>
              </a:rPr>
              <a:t>Google下一代操作系统的内置 UI SDK</a:t>
            </a:r>
          </a:p>
        </p:txBody>
      </p:sp>
      <p:pic>
        <p:nvPicPr>
          <p:cNvPr id="12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4839" y="2020630"/>
            <a:ext cx="545953" cy="40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28104" y="4436854"/>
            <a:ext cx="4145365" cy="189057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github"/>
          <p:cNvSpPr txBox="1"/>
          <p:nvPr/>
        </p:nvSpPr>
        <p:spPr>
          <a:xfrm>
            <a:off x="5318418" y="6381886"/>
            <a:ext cx="714799" cy="36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rPr dirty="0">
                <a:solidFill>
                  <a:srgbClr val="44546A"/>
                </a:solidFill>
              </a:rPr>
              <a:t>github</a:t>
            </a:r>
          </a:p>
        </p:txBody>
      </p:sp>
      <p:pic>
        <p:nvPicPr>
          <p:cNvPr id="12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37886" y="4516465"/>
            <a:ext cx="3275769" cy="189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15874" y="4464163"/>
            <a:ext cx="1683079" cy="23285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对比前几年大火的RN…"/>
          <p:cNvSpPr txBox="1"/>
          <p:nvPr/>
        </p:nvSpPr>
        <p:spPr>
          <a:xfrm>
            <a:off x="495051" y="4877359"/>
            <a:ext cx="2265929" cy="63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rPr dirty="0">
                <a:solidFill>
                  <a:srgbClr val="44546A"/>
                </a:solidFill>
              </a:rPr>
              <a:t>对比前几年大火的RN</a:t>
            </a:r>
          </a:p>
          <a:p>
            <a:r>
              <a:rPr dirty="0">
                <a:solidFill>
                  <a:srgbClr val="44546A"/>
                </a:solidFill>
              </a:rPr>
              <a:t>近期增长趋势明显</a:t>
            </a:r>
          </a:p>
        </p:txBody>
      </p:sp>
      <p:sp>
        <p:nvSpPr>
          <p:cNvPr id="132" name="研发效率高/高性能/多端强一致性"/>
          <p:cNvSpPr txBox="1"/>
          <p:nvPr/>
        </p:nvSpPr>
        <p:spPr>
          <a:xfrm>
            <a:off x="2576609" y="3470129"/>
            <a:ext cx="3445790" cy="36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20" tIns="42520" rIns="42520" bIns="42520" anchor="ctr">
            <a:spAutoFit/>
          </a:bodyPr>
          <a:lstStyle/>
          <a:p>
            <a:r>
              <a:rPr dirty="0">
                <a:solidFill>
                  <a:srgbClr val="44546A"/>
                </a:solidFill>
              </a:rPr>
              <a:t>研发效率高/高性能/多端强一致性</a:t>
            </a:r>
          </a:p>
        </p:txBody>
      </p:sp>
      <p:sp>
        <p:nvSpPr>
          <p:cNvPr id="133" name="Flutter是什么"/>
          <p:cNvSpPr txBox="1">
            <a:spLocks noGrp="1"/>
          </p:cNvSpPr>
          <p:nvPr>
            <p:ph type="title" idx="4294967295"/>
          </p:nvPr>
        </p:nvSpPr>
        <p:spPr>
          <a:xfrm>
            <a:off x="892969" y="182562"/>
            <a:ext cx="10406063" cy="151804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dirty="0">
                <a:solidFill>
                  <a:srgbClr val="44546A"/>
                </a:solidFill>
              </a:rPr>
              <a:t> Flutter是什么</a:t>
            </a:r>
          </a:p>
        </p:txBody>
      </p:sp>
      <p:pic>
        <p:nvPicPr>
          <p:cNvPr id="134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33047" y="1936397"/>
            <a:ext cx="3157122" cy="550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优势.png" descr="优势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25469" y="3359977"/>
            <a:ext cx="656841" cy="4926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53279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8" y="1032711"/>
            <a:ext cx="4055087" cy="27371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08" y="3809999"/>
            <a:ext cx="4042383" cy="2374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35579" y="1711158"/>
            <a:ext cx="48660" cy="437147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879" y="1844842"/>
            <a:ext cx="2673016" cy="3952374"/>
          </a:xfrm>
          <a:prstGeom prst="rect">
            <a:avLst/>
          </a:prstGeom>
        </p:spPr>
      </p:pic>
      <p:sp>
        <p:nvSpPr>
          <p:cNvPr id="9" name="Flutter是什么"/>
          <p:cNvSpPr txBox="1">
            <a:spLocks noGrp="1"/>
          </p:cNvSpPr>
          <p:nvPr>
            <p:ph type="title"/>
          </p:nvPr>
        </p:nvSpPr>
        <p:spPr>
          <a:xfrm>
            <a:off x="892969" y="182562"/>
            <a:ext cx="10406063" cy="151804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dirty="0">
                <a:solidFill>
                  <a:srgbClr val="44546A"/>
                </a:solidFill>
              </a:rPr>
              <a:t> </a:t>
            </a:r>
            <a:r>
              <a:rPr sz="4800" dirty="0" smtClean="0">
                <a:solidFill>
                  <a:srgbClr val="44546A"/>
                </a:solidFill>
              </a:rPr>
              <a:t>Flutter</a:t>
            </a:r>
            <a:r>
              <a:rPr lang="zh-CN" altLang="en-US" sz="4800" dirty="0" smtClean="0">
                <a:solidFill>
                  <a:srgbClr val="44546A"/>
                </a:solidFill>
              </a:rPr>
              <a:t>架构和绘制</a:t>
            </a:r>
            <a:endParaRPr sz="48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8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Flutter </a:t>
            </a:r>
            <a:r>
              <a:rPr lang="zh-CN" altLang="en-US" dirty="0" smtClean="0">
                <a:solidFill>
                  <a:schemeClr val="tx2"/>
                </a:solidFill>
              </a:rPr>
              <a:t>混合开发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18BE1EAA-DA91-4B9A-837F-78A0ED20EE18}"/>
              </a:ext>
            </a:extLst>
          </p:cNvPr>
          <p:cNvSpPr txBox="1"/>
          <p:nvPr/>
        </p:nvSpPr>
        <p:spPr>
          <a:xfrm>
            <a:off x="3294135" y="2482121"/>
            <a:ext cx="1093035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6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/>
          <p:nvPr/>
        </p:nvSpPr>
        <p:spPr>
          <a:xfrm>
            <a:off x="2299016" y="2446996"/>
            <a:ext cx="2694080" cy="2694134"/>
          </a:xfrm>
          <a:prstGeom prst="ellipse">
            <a:avLst/>
          </a:prstGeom>
          <a:solidFill>
            <a:srgbClr val="346DF1"/>
          </a:solidFill>
          <a:ln>
            <a:noFill/>
          </a:ln>
        </p:spPr>
        <p:txBody>
          <a:bodyPr spcFirstLastPara="1" wrap="square" lIns="25383" tIns="25383" rIns="25383" bIns="25383" anchor="ctr" anchorCtr="0">
            <a:noAutofit/>
          </a:bodyPr>
          <a:lstStyle/>
          <a:p>
            <a:pPr algn="ctr">
              <a:buClr>
                <a:srgbClr val="FFFFFF"/>
              </a:buClr>
              <a:buSzPts val="9000"/>
              <a:buFont typeface="Arial"/>
              <a:buNone/>
            </a:pPr>
            <a:r>
              <a:rPr lang="zh-CN" altLang="en-US" sz="2400" b="1" kern="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rPr>
              <a:t>混合堆栈</a:t>
            </a:r>
            <a:endParaRPr sz="700" kern="0">
              <a:solidFill>
                <a:srgbClr val="000000"/>
              </a:solidFill>
              <a:latin typeface="SimHei"/>
              <a:ea typeface="SimHei"/>
              <a:cs typeface="SimHei"/>
              <a:sym typeface="SimHei"/>
            </a:endParaRPr>
          </a:p>
        </p:txBody>
      </p:sp>
      <p:sp>
        <p:nvSpPr>
          <p:cNvPr id="248" name="Google Shape;248;p51"/>
          <p:cNvSpPr/>
          <p:nvPr/>
        </p:nvSpPr>
        <p:spPr>
          <a:xfrm>
            <a:off x="7024846" y="2446996"/>
            <a:ext cx="2694080" cy="2694134"/>
          </a:xfrm>
          <a:prstGeom prst="ellipse">
            <a:avLst/>
          </a:prstGeom>
          <a:solidFill>
            <a:srgbClr val="346DF1"/>
          </a:solidFill>
          <a:ln>
            <a:noFill/>
          </a:ln>
        </p:spPr>
        <p:txBody>
          <a:bodyPr spcFirstLastPara="1" wrap="square" lIns="25383" tIns="25383" rIns="25383" bIns="25383" anchor="ctr" anchorCtr="0">
            <a:noAutofit/>
          </a:bodyPr>
          <a:lstStyle/>
          <a:p>
            <a:pPr algn="ctr">
              <a:buClr>
                <a:srgbClr val="FFFFFF"/>
              </a:buClr>
              <a:buSzPts val="9000"/>
              <a:buFont typeface="Arial"/>
              <a:buNone/>
            </a:pPr>
            <a:r>
              <a:rPr lang="zh-CN" altLang="en-US" sz="2400" b="1" kern="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rPr>
              <a:t>项目结构</a:t>
            </a:r>
            <a:endParaRPr sz="700" kern="0">
              <a:solidFill>
                <a:srgbClr val="000000"/>
              </a:solidFill>
              <a:latin typeface="SimHei"/>
              <a:ea typeface="SimHei"/>
              <a:cs typeface="SimHei"/>
              <a:sym typeface="SimHei"/>
            </a:endParaRPr>
          </a:p>
        </p:txBody>
      </p:sp>
      <p:sp>
        <p:nvSpPr>
          <p:cNvPr id="5" name="Flutter是什么"/>
          <p:cNvSpPr txBox="1">
            <a:spLocks/>
          </p:cNvSpPr>
          <p:nvPr/>
        </p:nvSpPr>
        <p:spPr>
          <a:xfrm>
            <a:off x="892969" y="182562"/>
            <a:ext cx="10406063" cy="1518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dirty="0" smtClean="0">
                <a:solidFill>
                  <a:srgbClr val="44546A"/>
                </a:solidFill>
              </a:rPr>
              <a:t> </a:t>
            </a:r>
            <a:r>
              <a:rPr lang="zh-CN" altLang="en-US" sz="4800" dirty="0" smtClean="0">
                <a:solidFill>
                  <a:srgbClr val="44546A"/>
                </a:solidFill>
              </a:rPr>
              <a:t>混合开发面临的两大问题</a:t>
            </a:r>
            <a:endParaRPr lang="zh-TW" altLang="en-US" sz="48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8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tter是什么"/>
          <p:cNvSpPr txBox="1">
            <a:spLocks noGrp="1"/>
          </p:cNvSpPr>
          <p:nvPr>
            <p:ph type="title" idx="4294967295"/>
          </p:nvPr>
        </p:nvSpPr>
        <p:spPr>
          <a:xfrm>
            <a:off x="892969" y="182562"/>
            <a:ext cx="10406063" cy="151804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sz="4800" dirty="0" smtClean="0">
                <a:solidFill>
                  <a:srgbClr val="44546A"/>
                </a:solidFill>
              </a:rPr>
              <a:t>他们已经是开源的</a:t>
            </a:r>
            <a:endParaRPr sz="4800" dirty="0">
              <a:solidFill>
                <a:srgbClr val="44546A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21134" y="3244334"/>
            <a:ext cx="414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https://</a:t>
            </a:r>
            <a:r>
              <a:rPr lang="en-US" altLang="zh-CN" dirty="0" err="1" smtClean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github.com</a:t>
            </a:r>
            <a:r>
              <a:rPr lang="en-US" altLang="zh-CN" dirty="0" smtClean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en-US" altLang="zh-CN" dirty="0" err="1" smtClean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alibaba</a:t>
            </a:r>
            <a:r>
              <a:rPr lang="en-US" altLang="zh-CN" dirty="0" smtClean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en-US" altLang="zh-CN" dirty="0" err="1" smtClean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flutter_boost</a:t>
            </a:r>
            <a:endParaRPr lang="en-US" altLang="zh-CN" sz="8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44351" y="3886017"/>
            <a:ext cx="4636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alibaba</a:t>
            </a:r>
            <a:r>
              <a:rPr lang="en-US" altLang="zh-CN" dirty="0"/>
              <a:t>-flutter/flutter-boot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4679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adb7b82f-fffe-4569-b84a-2f8768b349b1"/>
</p:tagLst>
</file>

<file path=ppt/theme/theme1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Words>327</Words>
  <Application>Microsoft Office PowerPoint</Application>
  <PresentationFormat>自定义</PresentationFormat>
  <Paragraphs>177</Paragraphs>
  <Slides>32</Slides>
  <Notes>5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主题5</vt:lpstr>
      <vt:lpstr>闲鱼Flutter技术的演进和创新</vt:lpstr>
      <vt:lpstr>PowerPoint 演示文稿</vt:lpstr>
      <vt:lpstr>PowerPoint 演示文稿</vt:lpstr>
      <vt:lpstr>Flutter 介绍</vt:lpstr>
      <vt:lpstr> Flutter是什么</vt:lpstr>
      <vt:lpstr> Flutter架构和绘制</vt:lpstr>
      <vt:lpstr>Flutter 混合开发</vt:lpstr>
      <vt:lpstr>PowerPoint 演示文稿</vt:lpstr>
      <vt:lpstr>他们已经是开源的</vt:lpstr>
      <vt:lpstr>Flutter 规模化应用 Fish Redux</vt:lpstr>
      <vt:lpstr>Fish Redux 是什么</vt:lpstr>
      <vt:lpstr>新老特性的对比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Flutter &amp; FAAS</vt:lpstr>
      <vt:lpstr>PowerPoint 演示文稿</vt:lpstr>
      <vt:lpstr>PowerPoint 演示文稿</vt:lpstr>
      <vt:lpstr>总结</vt:lpstr>
      <vt:lpstr>PowerPoint 演示文稿</vt:lpstr>
      <vt:lpstr>PowerPoint 演示文稿</vt:lpstr>
      <vt:lpstr>谢谢 </vt:lpstr>
      <vt:lpstr>谢谢观看！！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user</cp:lastModifiedBy>
  <cp:revision>109</cp:revision>
  <cp:lastPrinted>2018-01-28T16:00:00Z</cp:lastPrinted>
  <dcterms:created xsi:type="dcterms:W3CDTF">2018-01-28T16:00:00Z</dcterms:created>
  <dcterms:modified xsi:type="dcterms:W3CDTF">2019-10-09T09:58:46Z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